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6" r:id="rId1"/>
  </p:sldMasterIdLst>
  <p:notesMasterIdLst>
    <p:notesMasterId r:id="rId26"/>
  </p:notesMasterIdLst>
  <p:sldIdLst>
    <p:sldId id="279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80" r:id="rId25"/>
  </p:sldIdLst>
  <p:sldSz cx="3960813" cy="3060700"/>
  <p:notesSz cx="9144000" cy="6858000"/>
  <p:defaultTextStyle>
    <a:defPPr>
      <a:defRPr lang="vi-VN"/>
    </a:defPPr>
    <a:lvl1pPr marL="0" algn="l" defTabSz="401147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1pPr>
    <a:lvl2pPr marL="200574" algn="l" defTabSz="401147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2pPr>
    <a:lvl3pPr marL="401147" algn="l" defTabSz="401147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3pPr>
    <a:lvl4pPr marL="601721" algn="l" defTabSz="401147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4pPr>
    <a:lvl5pPr marL="802295" algn="l" defTabSz="401147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5pPr>
    <a:lvl6pPr marL="1002868" algn="l" defTabSz="401147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6pPr>
    <a:lvl7pPr marL="1203442" algn="l" defTabSz="401147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7pPr>
    <a:lvl8pPr marL="1404015" algn="l" defTabSz="401147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8pPr>
    <a:lvl9pPr marL="1604589" algn="l" defTabSz="401147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DC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60" d="100"/>
          <a:sy n="160" d="100"/>
        </p:scale>
        <p:origin x="-1560" y="-30"/>
      </p:cViewPr>
      <p:guideLst>
        <p:guide orient="horz" pos="1285"/>
        <p:guide pos="93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4B9E3F-A123-47E0-AA30-D40C80861485}" type="datetimeFigureOut">
              <a:rPr lang="vi-VN" smtClean="0"/>
              <a:t>26/10/2017</a:t>
            </a:fld>
            <a:endParaRPr lang="vi-V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908300" y="514350"/>
            <a:ext cx="33274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vi-V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vi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1EB6DA-C7EF-4E23-9C65-9D72A1CC2369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4893428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01147" rtl="0" eaLnBrk="1" latinLnBrk="0" hangingPunct="1">
      <a:defRPr sz="500" kern="1200">
        <a:solidFill>
          <a:schemeClr val="tx1"/>
        </a:solidFill>
        <a:latin typeface="+mn-lt"/>
        <a:ea typeface="+mn-ea"/>
        <a:cs typeface="+mn-cs"/>
      </a:defRPr>
    </a:lvl1pPr>
    <a:lvl2pPr marL="200574" algn="l" defTabSz="401147" rtl="0" eaLnBrk="1" latinLnBrk="0" hangingPunct="1">
      <a:defRPr sz="500" kern="1200">
        <a:solidFill>
          <a:schemeClr val="tx1"/>
        </a:solidFill>
        <a:latin typeface="+mn-lt"/>
        <a:ea typeface="+mn-ea"/>
        <a:cs typeface="+mn-cs"/>
      </a:defRPr>
    </a:lvl2pPr>
    <a:lvl3pPr marL="401147" algn="l" defTabSz="401147" rtl="0" eaLnBrk="1" latinLnBrk="0" hangingPunct="1">
      <a:defRPr sz="500" kern="1200">
        <a:solidFill>
          <a:schemeClr val="tx1"/>
        </a:solidFill>
        <a:latin typeface="+mn-lt"/>
        <a:ea typeface="+mn-ea"/>
        <a:cs typeface="+mn-cs"/>
      </a:defRPr>
    </a:lvl3pPr>
    <a:lvl4pPr marL="601721" algn="l" defTabSz="401147" rtl="0" eaLnBrk="1" latinLnBrk="0" hangingPunct="1">
      <a:defRPr sz="500" kern="1200">
        <a:solidFill>
          <a:schemeClr val="tx1"/>
        </a:solidFill>
        <a:latin typeface="+mn-lt"/>
        <a:ea typeface="+mn-ea"/>
        <a:cs typeface="+mn-cs"/>
      </a:defRPr>
    </a:lvl4pPr>
    <a:lvl5pPr marL="802295" algn="l" defTabSz="401147" rtl="0" eaLnBrk="1" latinLnBrk="0" hangingPunct="1">
      <a:defRPr sz="500" kern="1200">
        <a:solidFill>
          <a:schemeClr val="tx1"/>
        </a:solidFill>
        <a:latin typeface="+mn-lt"/>
        <a:ea typeface="+mn-ea"/>
        <a:cs typeface="+mn-cs"/>
      </a:defRPr>
    </a:lvl5pPr>
    <a:lvl6pPr marL="1002868" algn="l" defTabSz="401147" rtl="0" eaLnBrk="1" latinLnBrk="0" hangingPunct="1">
      <a:defRPr sz="500" kern="1200">
        <a:solidFill>
          <a:schemeClr val="tx1"/>
        </a:solidFill>
        <a:latin typeface="+mn-lt"/>
        <a:ea typeface="+mn-ea"/>
        <a:cs typeface="+mn-cs"/>
      </a:defRPr>
    </a:lvl6pPr>
    <a:lvl7pPr marL="1203442" algn="l" defTabSz="401147" rtl="0" eaLnBrk="1" latinLnBrk="0" hangingPunct="1">
      <a:defRPr sz="500" kern="1200">
        <a:solidFill>
          <a:schemeClr val="tx1"/>
        </a:solidFill>
        <a:latin typeface="+mn-lt"/>
        <a:ea typeface="+mn-ea"/>
        <a:cs typeface="+mn-cs"/>
      </a:defRPr>
    </a:lvl7pPr>
    <a:lvl8pPr marL="1404015" algn="l" defTabSz="401147" rtl="0" eaLnBrk="1" latinLnBrk="0" hangingPunct="1">
      <a:defRPr sz="500" kern="1200">
        <a:solidFill>
          <a:schemeClr val="tx1"/>
        </a:solidFill>
        <a:latin typeface="+mn-lt"/>
        <a:ea typeface="+mn-ea"/>
        <a:cs typeface="+mn-cs"/>
      </a:defRPr>
    </a:lvl8pPr>
    <a:lvl9pPr marL="1604589" algn="l" defTabSz="401147" rtl="0" eaLnBrk="1" latinLnBrk="0" hangingPunct="1">
      <a:defRPr sz="5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914401" y="3257550"/>
            <a:ext cx="7315199" cy="3086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2908300" y="514350"/>
            <a:ext cx="3327400" cy="25717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>
            <a:spLocks noGrp="1"/>
          </p:cNvSpPr>
          <p:nvPr>
            <p:ph type="body" idx="1"/>
          </p:nvPr>
        </p:nvSpPr>
        <p:spPr>
          <a:xfrm>
            <a:off x="914401" y="3257550"/>
            <a:ext cx="7315199" cy="3086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8" name="Shape 108"/>
          <p:cNvSpPr>
            <a:spLocks noGrp="1" noRot="1" noChangeAspect="1"/>
          </p:cNvSpPr>
          <p:nvPr>
            <p:ph type="sldImg" idx="2"/>
          </p:nvPr>
        </p:nvSpPr>
        <p:spPr>
          <a:xfrm>
            <a:off x="2908300" y="514350"/>
            <a:ext cx="3327400" cy="25717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 txBox="1">
            <a:spLocks noGrp="1"/>
          </p:cNvSpPr>
          <p:nvPr>
            <p:ph type="ctrTitle"/>
          </p:nvPr>
        </p:nvSpPr>
        <p:spPr>
          <a:xfrm>
            <a:off x="495102" y="500906"/>
            <a:ext cx="2970610" cy="1065577"/>
          </a:xfrm>
          <a:prstGeom prst="rect">
            <a:avLst/>
          </a:prstGeom>
          <a:noFill/>
          <a:ln>
            <a:noFill/>
          </a:ln>
        </p:spPr>
        <p:txBody>
          <a:bodyPr lIns="40108" tIns="40108" rIns="40108" bIns="40108" anchor="b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800"/>
            </a:lvl2pPr>
            <a:lvl3pPr lvl="2" indent="0">
              <a:spcBef>
                <a:spcPts val="0"/>
              </a:spcBef>
              <a:buNone/>
              <a:defRPr sz="800"/>
            </a:lvl3pPr>
            <a:lvl4pPr lvl="3" indent="0">
              <a:spcBef>
                <a:spcPts val="0"/>
              </a:spcBef>
              <a:buNone/>
              <a:defRPr sz="800"/>
            </a:lvl4pPr>
            <a:lvl5pPr lvl="4" indent="0">
              <a:spcBef>
                <a:spcPts val="0"/>
              </a:spcBef>
              <a:buNone/>
              <a:defRPr sz="800"/>
            </a:lvl5pPr>
            <a:lvl6pPr lvl="5" indent="0">
              <a:spcBef>
                <a:spcPts val="0"/>
              </a:spcBef>
              <a:buNone/>
              <a:defRPr sz="800"/>
            </a:lvl6pPr>
            <a:lvl7pPr lvl="6" indent="0">
              <a:spcBef>
                <a:spcPts val="0"/>
              </a:spcBef>
              <a:buNone/>
              <a:defRPr sz="800"/>
            </a:lvl7pPr>
            <a:lvl8pPr lvl="7" indent="0">
              <a:spcBef>
                <a:spcPts val="0"/>
              </a:spcBef>
              <a:buNone/>
              <a:defRPr sz="800"/>
            </a:lvl8pPr>
            <a:lvl9pPr lvl="8" indent="0">
              <a:spcBef>
                <a:spcPts val="0"/>
              </a:spcBef>
              <a:buNone/>
              <a:defRPr sz="800"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subTitle" idx="1"/>
          </p:nvPr>
        </p:nvSpPr>
        <p:spPr>
          <a:xfrm>
            <a:off x="495102" y="1607576"/>
            <a:ext cx="2970610" cy="738960"/>
          </a:xfrm>
          <a:prstGeom prst="rect">
            <a:avLst/>
          </a:prstGeom>
          <a:noFill/>
          <a:ln>
            <a:noFill/>
          </a:ln>
        </p:spPr>
        <p:txBody>
          <a:bodyPr lIns="40108" tIns="40108" rIns="40108" bIns="40108" anchor="t" anchorCtr="0"/>
          <a:lstStyle>
            <a:lvl1pPr marL="0" marR="0" lvl="0" indent="0" algn="ctr" rtl="0">
              <a:lnSpc>
                <a:spcPct val="90000"/>
              </a:lnSpc>
              <a:spcBef>
                <a:spcPts val="439"/>
              </a:spcBef>
              <a:buClr>
                <a:schemeClr val="dk1"/>
              </a:buClr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200574" marR="0" lvl="1" indent="0" algn="ctr" rtl="0">
              <a:lnSpc>
                <a:spcPct val="90000"/>
              </a:lnSpc>
              <a:spcBef>
                <a:spcPts val="219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401147" marR="0" lvl="2" indent="0" algn="ctr" rtl="0">
              <a:lnSpc>
                <a:spcPct val="90000"/>
              </a:lnSpc>
              <a:spcBef>
                <a:spcPts val="219"/>
              </a:spcBef>
              <a:buClr>
                <a:schemeClr val="dk1"/>
              </a:buClr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601721" marR="0" lvl="3" indent="0" algn="ctr" rtl="0">
              <a:lnSpc>
                <a:spcPct val="90000"/>
              </a:lnSpc>
              <a:spcBef>
                <a:spcPts val="219"/>
              </a:spcBef>
              <a:buClr>
                <a:schemeClr val="dk1"/>
              </a:buClr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802295" marR="0" lvl="4" indent="0" algn="ctr" rtl="0">
              <a:lnSpc>
                <a:spcPct val="90000"/>
              </a:lnSpc>
              <a:spcBef>
                <a:spcPts val="219"/>
              </a:spcBef>
              <a:buClr>
                <a:schemeClr val="dk1"/>
              </a:buClr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002868" marR="0" lvl="5" indent="0" algn="ctr" rtl="0">
              <a:lnSpc>
                <a:spcPct val="90000"/>
              </a:lnSpc>
              <a:spcBef>
                <a:spcPts val="219"/>
              </a:spcBef>
              <a:buClr>
                <a:schemeClr val="dk1"/>
              </a:buClr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1203442" marR="0" lvl="6" indent="0" algn="ctr" rtl="0">
              <a:lnSpc>
                <a:spcPct val="90000"/>
              </a:lnSpc>
              <a:spcBef>
                <a:spcPts val="219"/>
              </a:spcBef>
              <a:buClr>
                <a:schemeClr val="dk1"/>
              </a:buClr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404015" marR="0" lvl="7" indent="0" algn="ctr" rtl="0">
              <a:lnSpc>
                <a:spcPct val="90000"/>
              </a:lnSpc>
              <a:spcBef>
                <a:spcPts val="219"/>
              </a:spcBef>
              <a:buClr>
                <a:schemeClr val="dk1"/>
              </a:buClr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604589" marR="0" lvl="8" indent="0" algn="ctr" rtl="0">
              <a:lnSpc>
                <a:spcPct val="90000"/>
              </a:lnSpc>
              <a:spcBef>
                <a:spcPts val="219"/>
              </a:spcBef>
              <a:buClr>
                <a:schemeClr val="dk1"/>
              </a:buClr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dt" idx="10"/>
          </p:nvPr>
        </p:nvSpPr>
        <p:spPr>
          <a:xfrm>
            <a:off x="272307" y="2836816"/>
            <a:ext cx="891182" cy="162954"/>
          </a:xfrm>
          <a:prstGeom prst="rect">
            <a:avLst/>
          </a:prstGeom>
          <a:noFill/>
          <a:ln>
            <a:noFill/>
          </a:ln>
        </p:spPr>
        <p:txBody>
          <a:bodyPr lIns="40108" tIns="40108" rIns="40108" bIns="40108" anchor="ctr" anchorCtr="0"/>
          <a:lstStyle>
            <a:lvl1pPr marL="0" marR="0" lvl="0" indent="0" algn="l" rtl="0">
              <a:spcBef>
                <a:spcPts val="0"/>
              </a:spcBef>
              <a:buNone/>
              <a:defRPr sz="5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200574" marR="0" lvl="1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401147" marR="0" lvl="2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601721" marR="0" lvl="3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802295" marR="0" lvl="4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002868" marR="0" lvl="5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1203442" marR="0" lvl="6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404015" marR="0" lvl="7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604589" marR="0" lvl="8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1D8BD707-D9CF-40AE-B4C6-C98DA3205C09}" type="datetimeFigureOut">
              <a:rPr lang="en-US" smtClean="0"/>
              <a:t>10/26/2017</a:t>
            </a:fld>
            <a:endParaRPr lang="en-US"/>
          </a:p>
        </p:txBody>
      </p:sp>
      <p:sp>
        <p:nvSpPr>
          <p:cNvPr id="15" name="Shape 15"/>
          <p:cNvSpPr txBox="1">
            <a:spLocks noGrp="1"/>
          </p:cNvSpPr>
          <p:nvPr>
            <p:ph type="ftr" idx="11"/>
          </p:nvPr>
        </p:nvSpPr>
        <p:spPr>
          <a:xfrm>
            <a:off x="1312020" y="2836816"/>
            <a:ext cx="1336774" cy="162954"/>
          </a:xfrm>
          <a:prstGeom prst="rect">
            <a:avLst/>
          </a:prstGeom>
          <a:noFill/>
          <a:ln>
            <a:noFill/>
          </a:ln>
        </p:spPr>
        <p:txBody>
          <a:bodyPr lIns="40108" tIns="40108" rIns="40108" bIns="40108" anchor="ctr" anchorCtr="0"/>
          <a:lstStyle>
            <a:lvl1pPr marL="0" marR="0" lvl="0" indent="0" algn="ctr" rtl="0">
              <a:spcBef>
                <a:spcPts val="0"/>
              </a:spcBef>
              <a:buNone/>
              <a:defRPr sz="5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200574" marR="0" lvl="1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401147" marR="0" lvl="2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601721" marR="0" lvl="3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802295" marR="0" lvl="4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002868" marR="0" lvl="5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1203442" marR="0" lvl="6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404015" marR="0" lvl="7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604589" marR="0" lvl="8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5571">
              <a:lnSpc>
                <a:spcPts val="544"/>
              </a:lnSpc>
            </a:pPr>
            <a:r>
              <a:rPr lang="vi-VN" spc="-2" smtClean="0"/>
              <a:t>HTML5/ </a:t>
            </a:r>
            <a:r>
              <a:rPr lang="vi-VN" smtClean="0"/>
              <a:t>Audio </a:t>
            </a:r>
            <a:r>
              <a:rPr lang="vi-VN" spc="-4" smtClean="0"/>
              <a:t>và</a:t>
            </a:r>
            <a:r>
              <a:rPr lang="vi-VN" spc="-33" smtClean="0"/>
              <a:t> </a:t>
            </a:r>
            <a:r>
              <a:rPr lang="vi-VN" smtClean="0"/>
              <a:t>Video</a:t>
            </a:r>
            <a:endParaRPr lang="vi-VN" dirty="0"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3738018" y="2897747"/>
            <a:ext cx="148530" cy="162954"/>
          </a:xfrm>
          <a:prstGeom prst="rect">
            <a:avLst/>
          </a:prstGeom>
          <a:noFill/>
          <a:ln>
            <a:noFill/>
          </a:ln>
        </p:spPr>
        <p:txBody>
          <a:bodyPr lIns="40108" tIns="20049" rIns="40108" bIns="20049" anchor="ctr" anchorCtr="0">
            <a:noAutofit/>
          </a:bodyPr>
          <a:lstStyle>
            <a:lvl1pPr algn="ctr">
              <a:defRPr sz="800" b="1">
                <a:solidFill>
                  <a:schemeClr val="bg1"/>
                </a:solidFill>
              </a:defRPr>
            </a:lvl1pPr>
          </a:lstStyle>
          <a:p>
            <a:pPr marL="11143">
              <a:lnSpc>
                <a:spcPts val="544"/>
              </a:lnSpc>
            </a:pPr>
            <a:fld id="{81D60167-4931-47E6-BA6A-407CBD079E47}" type="slidenum">
              <a:rPr lang="vi-VN" smtClean="0"/>
              <a:pPr marL="11143">
                <a:lnSpc>
                  <a:spcPts val="544"/>
                </a:lnSpc>
              </a:pPr>
              <a:t>‹#›</a:t>
            </a:fld>
            <a:endParaRPr lang="vi-VN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title" hasCustomPrompt="1"/>
          </p:nvPr>
        </p:nvSpPr>
        <p:spPr>
          <a:xfrm>
            <a:off x="272306" y="162954"/>
            <a:ext cx="3416201" cy="591593"/>
          </a:xfrm>
          <a:prstGeom prst="rect">
            <a:avLst/>
          </a:prstGeom>
          <a:noFill/>
          <a:ln>
            <a:noFill/>
          </a:ln>
        </p:spPr>
        <p:txBody>
          <a:bodyPr lIns="40108" tIns="40108" rIns="40108" bIns="40108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1100" b="1" i="0" u="none" strike="noStrike" cap="none">
                <a:solidFill>
                  <a:srgbClr val="7030A0"/>
                </a:solidFill>
                <a:latin typeface="+mn-lt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800"/>
            </a:lvl2pPr>
            <a:lvl3pPr lvl="2" indent="0">
              <a:spcBef>
                <a:spcPts val="0"/>
              </a:spcBef>
              <a:buNone/>
              <a:defRPr sz="800"/>
            </a:lvl3pPr>
            <a:lvl4pPr lvl="3" indent="0">
              <a:spcBef>
                <a:spcPts val="0"/>
              </a:spcBef>
              <a:buNone/>
              <a:defRPr sz="800"/>
            </a:lvl4pPr>
            <a:lvl5pPr lvl="4" indent="0">
              <a:spcBef>
                <a:spcPts val="0"/>
              </a:spcBef>
              <a:buNone/>
              <a:defRPr sz="800"/>
            </a:lvl5pPr>
            <a:lvl6pPr lvl="5" indent="0">
              <a:spcBef>
                <a:spcPts val="0"/>
              </a:spcBef>
              <a:buNone/>
              <a:defRPr sz="800"/>
            </a:lvl6pPr>
            <a:lvl7pPr lvl="6" indent="0">
              <a:spcBef>
                <a:spcPts val="0"/>
              </a:spcBef>
              <a:buNone/>
              <a:defRPr sz="800"/>
            </a:lvl7pPr>
            <a:lvl8pPr lvl="7" indent="0">
              <a:spcBef>
                <a:spcPts val="0"/>
              </a:spcBef>
              <a:buNone/>
              <a:defRPr sz="800"/>
            </a:lvl8pPr>
            <a:lvl9pPr lvl="8" indent="0">
              <a:spcBef>
                <a:spcPts val="0"/>
              </a:spcBef>
              <a:buNone/>
              <a:defRPr sz="800"/>
            </a:lvl9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9" name="Shape 19"/>
          <p:cNvSpPr txBox="1">
            <a:spLocks noGrp="1"/>
          </p:cNvSpPr>
          <p:nvPr>
            <p:ph type="body" idx="1"/>
          </p:nvPr>
        </p:nvSpPr>
        <p:spPr>
          <a:xfrm>
            <a:off x="272306" y="814770"/>
            <a:ext cx="3416201" cy="1941986"/>
          </a:xfrm>
          <a:prstGeom prst="rect">
            <a:avLst/>
          </a:prstGeom>
          <a:noFill/>
          <a:ln>
            <a:noFill/>
          </a:ln>
        </p:spPr>
        <p:txBody>
          <a:bodyPr lIns="40108" tIns="40108" rIns="40108" bIns="40108" anchor="t" anchorCtr="0"/>
          <a:lstStyle>
            <a:lvl1pPr marL="100287" marR="0" lvl="0" indent="-22286" algn="l" rtl="0">
              <a:lnSpc>
                <a:spcPct val="90000"/>
              </a:lnSpc>
              <a:spcBef>
                <a:spcPts val="439"/>
              </a:spcBef>
              <a:buClr>
                <a:schemeClr val="dk1"/>
              </a:buClr>
              <a:buSzPct val="1000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00860" marR="0" lvl="1" indent="-33429" algn="l" rtl="0">
              <a:lnSpc>
                <a:spcPct val="90000"/>
              </a:lnSpc>
              <a:spcBef>
                <a:spcPts val="219"/>
              </a:spcBef>
              <a:buClr>
                <a:schemeClr val="dk1"/>
              </a:buClr>
              <a:buSzPct val="1000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501434" marR="0" lvl="2" indent="-44572" algn="l" rtl="0">
              <a:lnSpc>
                <a:spcPct val="90000"/>
              </a:lnSpc>
              <a:spcBef>
                <a:spcPts val="219"/>
              </a:spcBef>
              <a:buClr>
                <a:schemeClr val="dk1"/>
              </a:buClr>
              <a:buSzPct val="1000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702008" marR="0" lvl="3" indent="-50143" algn="l" rtl="0">
              <a:lnSpc>
                <a:spcPct val="90000"/>
              </a:lnSpc>
              <a:spcBef>
                <a:spcPts val="219"/>
              </a:spcBef>
              <a:buClr>
                <a:schemeClr val="dk1"/>
              </a:buClr>
              <a:buSzPct val="1000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902581" marR="0" lvl="4" indent="-50143" algn="l" rtl="0">
              <a:lnSpc>
                <a:spcPct val="90000"/>
              </a:lnSpc>
              <a:spcBef>
                <a:spcPts val="219"/>
              </a:spcBef>
              <a:buClr>
                <a:schemeClr val="dk1"/>
              </a:buClr>
              <a:buSzPct val="1000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103155" marR="0" lvl="5" indent="-50143" algn="l" rtl="0">
              <a:lnSpc>
                <a:spcPct val="90000"/>
              </a:lnSpc>
              <a:spcBef>
                <a:spcPts val="219"/>
              </a:spcBef>
              <a:buClr>
                <a:schemeClr val="dk1"/>
              </a:buClr>
              <a:buSzPct val="1000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1303729" marR="0" lvl="6" indent="-50143" algn="l" rtl="0">
              <a:lnSpc>
                <a:spcPct val="90000"/>
              </a:lnSpc>
              <a:spcBef>
                <a:spcPts val="219"/>
              </a:spcBef>
              <a:buClr>
                <a:schemeClr val="dk1"/>
              </a:buClr>
              <a:buSzPct val="1000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504302" marR="0" lvl="7" indent="-50143" algn="l" rtl="0">
              <a:lnSpc>
                <a:spcPct val="90000"/>
              </a:lnSpc>
              <a:spcBef>
                <a:spcPts val="219"/>
              </a:spcBef>
              <a:buClr>
                <a:schemeClr val="dk1"/>
              </a:buClr>
              <a:buSzPct val="1000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704876" marR="0" lvl="8" indent="-50143" algn="l" rtl="0">
              <a:lnSpc>
                <a:spcPct val="90000"/>
              </a:lnSpc>
              <a:spcBef>
                <a:spcPts val="219"/>
              </a:spcBef>
              <a:buClr>
                <a:schemeClr val="dk1"/>
              </a:buClr>
              <a:buSzPct val="1000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Shape 20"/>
          <p:cNvSpPr txBox="1">
            <a:spLocks noGrp="1"/>
          </p:cNvSpPr>
          <p:nvPr>
            <p:ph type="dt" idx="10"/>
          </p:nvPr>
        </p:nvSpPr>
        <p:spPr>
          <a:xfrm>
            <a:off x="272307" y="2836816"/>
            <a:ext cx="891182" cy="162954"/>
          </a:xfrm>
          <a:prstGeom prst="rect">
            <a:avLst/>
          </a:prstGeom>
          <a:noFill/>
          <a:ln>
            <a:noFill/>
          </a:ln>
        </p:spPr>
        <p:txBody>
          <a:bodyPr lIns="40108" tIns="40108" rIns="40108" bIns="40108" anchor="ctr" anchorCtr="0"/>
          <a:lstStyle>
            <a:lvl1pPr marL="0" marR="0" lvl="0" indent="0" algn="l" rtl="0">
              <a:spcBef>
                <a:spcPts val="0"/>
              </a:spcBef>
              <a:buNone/>
              <a:defRPr sz="5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200574" marR="0" lvl="1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401147" marR="0" lvl="2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601721" marR="0" lvl="3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802295" marR="0" lvl="4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002868" marR="0" lvl="5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1203442" marR="0" lvl="6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404015" marR="0" lvl="7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604589" marR="0" lvl="8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1D8BD707-D9CF-40AE-B4C6-C98DA3205C09}" type="datetimeFigureOut">
              <a:rPr lang="en-US" smtClean="0"/>
              <a:t>10/26/2017</a:t>
            </a:fld>
            <a:endParaRPr lang="en-US"/>
          </a:p>
        </p:txBody>
      </p:sp>
      <p:sp>
        <p:nvSpPr>
          <p:cNvPr id="21" name="Shape 21"/>
          <p:cNvSpPr txBox="1">
            <a:spLocks noGrp="1"/>
          </p:cNvSpPr>
          <p:nvPr>
            <p:ph type="ftr" idx="11"/>
          </p:nvPr>
        </p:nvSpPr>
        <p:spPr>
          <a:xfrm>
            <a:off x="1312020" y="2836816"/>
            <a:ext cx="1336774" cy="162954"/>
          </a:xfrm>
          <a:prstGeom prst="rect">
            <a:avLst/>
          </a:prstGeom>
          <a:noFill/>
          <a:ln>
            <a:noFill/>
          </a:ln>
        </p:spPr>
        <p:txBody>
          <a:bodyPr lIns="40108" tIns="40108" rIns="40108" bIns="40108" anchor="ctr" anchorCtr="0"/>
          <a:lstStyle>
            <a:lvl1pPr marL="0" marR="0" lvl="0" indent="0" algn="ctr" rtl="0">
              <a:spcBef>
                <a:spcPts val="0"/>
              </a:spcBef>
              <a:buNone/>
              <a:defRPr sz="5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200574" marR="0" lvl="1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401147" marR="0" lvl="2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601721" marR="0" lvl="3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802295" marR="0" lvl="4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002868" marR="0" lvl="5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1203442" marR="0" lvl="6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404015" marR="0" lvl="7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604589" marR="0" lvl="8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5571">
              <a:lnSpc>
                <a:spcPts val="544"/>
              </a:lnSpc>
            </a:pPr>
            <a:r>
              <a:rPr lang="vi-VN" spc="-2" smtClean="0"/>
              <a:t>HTML5/ </a:t>
            </a:r>
            <a:r>
              <a:rPr lang="vi-VN" smtClean="0"/>
              <a:t>Audio </a:t>
            </a:r>
            <a:r>
              <a:rPr lang="vi-VN" spc="-4" smtClean="0"/>
              <a:t>và</a:t>
            </a:r>
            <a:r>
              <a:rPr lang="vi-VN" spc="-33" smtClean="0"/>
              <a:t> </a:t>
            </a:r>
            <a:r>
              <a:rPr lang="vi-VN" smtClean="0"/>
              <a:t>Video</a:t>
            </a:r>
            <a:endParaRPr lang="vi-VN" dirty="0"/>
          </a:p>
        </p:txBody>
      </p:sp>
      <p:sp>
        <p:nvSpPr>
          <p:cNvPr id="22" name="Shape 22"/>
          <p:cNvSpPr txBox="1">
            <a:spLocks noGrp="1"/>
          </p:cNvSpPr>
          <p:nvPr>
            <p:ph type="sldNum" idx="12"/>
          </p:nvPr>
        </p:nvSpPr>
        <p:spPr>
          <a:xfrm>
            <a:off x="3762773" y="2881876"/>
            <a:ext cx="173285" cy="162954"/>
          </a:xfrm>
          <a:prstGeom prst="rect">
            <a:avLst/>
          </a:prstGeom>
          <a:noFill/>
          <a:ln>
            <a:noFill/>
          </a:ln>
        </p:spPr>
        <p:txBody>
          <a:bodyPr lIns="40108" tIns="20049" rIns="40108" bIns="20049" anchor="ctr" anchorCtr="0">
            <a:noAutofit/>
          </a:bodyPr>
          <a:lstStyle>
            <a:lvl1pPr algn="ctr">
              <a:defRPr sz="700" b="1">
                <a:solidFill>
                  <a:schemeClr val="bg1"/>
                </a:solidFill>
              </a:defRPr>
            </a:lvl1pPr>
          </a:lstStyle>
          <a:p>
            <a:pPr marL="11143">
              <a:lnSpc>
                <a:spcPts val="544"/>
              </a:lnSpc>
            </a:pPr>
            <a:fld id="{81D60167-4931-47E6-BA6A-407CBD079E47}" type="slidenum">
              <a:rPr lang="vi-VN" smtClean="0"/>
              <a:pPr marL="11143">
                <a:lnSpc>
                  <a:spcPts val="544"/>
                </a:lnSpc>
              </a:pPr>
              <a:t>‹#›</a:t>
            </a:fld>
            <a:endParaRPr lang="vi-VN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alphaModFix/>
          </a:blip>
          <a:stretch>
            <a:fillRect l="-999" r="-999"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272306" y="162954"/>
            <a:ext cx="3416201" cy="591593"/>
          </a:xfrm>
          <a:prstGeom prst="rect">
            <a:avLst/>
          </a:prstGeom>
          <a:noFill/>
          <a:ln>
            <a:noFill/>
          </a:ln>
        </p:spPr>
        <p:txBody>
          <a:bodyPr lIns="40108" tIns="40108" rIns="40108" bIns="40108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 lang="vi-VN" dirty="0"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272306" y="814770"/>
            <a:ext cx="3416201" cy="1941986"/>
          </a:xfrm>
          <a:prstGeom prst="rect">
            <a:avLst/>
          </a:prstGeom>
          <a:noFill/>
          <a:ln>
            <a:noFill/>
          </a:ln>
        </p:spPr>
        <p:txBody>
          <a:bodyPr lIns="40108" tIns="40108" rIns="40108" bIns="40108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dt" idx="10"/>
          </p:nvPr>
        </p:nvSpPr>
        <p:spPr>
          <a:xfrm>
            <a:off x="272307" y="2836816"/>
            <a:ext cx="891182" cy="162954"/>
          </a:xfrm>
          <a:prstGeom prst="rect">
            <a:avLst/>
          </a:prstGeom>
          <a:noFill/>
          <a:ln>
            <a:noFill/>
          </a:ln>
        </p:spPr>
        <p:txBody>
          <a:bodyPr lIns="40108" tIns="40108" rIns="40108" bIns="40108" anchor="ctr" anchorCtr="0"/>
          <a:lstStyle>
            <a:lvl1pPr marL="0" marR="0" lvl="0" indent="0" algn="l" rtl="0">
              <a:spcBef>
                <a:spcPts val="0"/>
              </a:spcBef>
              <a:buNone/>
              <a:defRPr sz="5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200574" marR="0" lvl="1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401147" marR="0" lvl="2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601721" marR="0" lvl="3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802295" marR="0" lvl="4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002868" marR="0" lvl="5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1203442" marR="0" lvl="6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404015" marR="0" lvl="7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604589" marR="0" lvl="8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1D8BD707-D9CF-40AE-B4C6-C98DA3205C09}" type="datetimeFigureOut">
              <a:rPr lang="en-US" smtClean="0"/>
              <a:t>10/26/2017</a:t>
            </a:fld>
            <a:endParaRPr lang="en-US"/>
          </a:p>
        </p:txBody>
      </p:sp>
      <p:sp>
        <p:nvSpPr>
          <p:cNvPr id="9" name="Shape 9"/>
          <p:cNvSpPr txBox="1">
            <a:spLocks noGrp="1"/>
          </p:cNvSpPr>
          <p:nvPr>
            <p:ph type="ftr" idx="11"/>
          </p:nvPr>
        </p:nvSpPr>
        <p:spPr>
          <a:xfrm>
            <a:off x="1312020" y="2836816"/>
            <a:ext cx="1336774" cy="162954"/>
          </a:xfrm>
          <a:prstGeom prst="rect">
            <a:avLst/>
          </a:prstGeom>
          <a:noFill/>
          <a:ln>
            <a:noFill/>
          </a:ln>
        </p:spPr>
        <p:txBody>
          <a:bodyPr lIns="40108" tIns="40108" rIns="40108" bIns="40108" anchor="ctr" anchorCtr="0"/>
          <a:lstStyle>
            <a:lvl1pPr marL="0" marR="0" lvl="0" indent="0" algn="ctr" rtl="0">
              <a:spcBef>
                <a:spcPts val="0"/>
              </a:spcBef>
              <a:buNone/>
              <a:defRPr sz="5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200574" marR="0" lvl="1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401147" marR="0" lvl="2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601721" marR="0" lvl="3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802295" marR="0" lvl="4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002868" marR="0" lvl="5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1203442" marR="0" lvl="6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404015" marR="0" lvl="7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604589" marR="0" lvl="8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5571">
              <a:lnSpc>
                <a:spcPts val="544"/>
              </a:lnSpc>
            </a:pPr>
            <a:r>
              <a:rPr lang="vi-VN" spc="-2" smtClean="0"/>
              <a:t>HTML5/ </a:t>
            </a:r>
            <a:r>
              <a:rPr lang="vi-VN" smtClean="0"/>
              <a:t>Audio </a:t>
            </a:r>
            <a:r>
              <a:rPr lang="vi-VN" spc="-4" smtClean="0"/>
              <a:t>và</a:t>
            </a:r>
            <a:r>
              <a:rPr lang="vi-VN" spc="-33" smtClean="0"/>
              <a:t> </a:t>
            </a:r>
            <a:r>
              <a:rPr lang="vi-VN" smtClean="0"/>
              <a:t>Video</a:t>
            </a:r>
            <a:endParaRPr lang="vi-VN" dirty="0"/>
          </a:p>
        </p:txBody>
      </p:sp>
      <p:sp>
        <p:nvSpPr>
          <p:cNvPr id="10" name="Shape 10"/>
          <p:cNvSpPr txBox="1">
            <a:spLocks noGrp="1"/>
          </p:cNvSpPr>
          <p:nvPr>
            <p:ph type="sldNum" idx="12"/>
          </p:nvPr>
        </p:nvSpPr>
        <p:spPr>
          <a:xfrm>
            <a:off x="3738018" y="2900014"/>
            <a:ext cx="173285" cy="162954"/>
          </a:xfrm>
          <a:prstGeom prst="rect">
            <a:avLst/>
          </a:prstGeom>
          <a:noFill/>
          <a:ln>
            <a:noFill/>
          </a:ln>
        </p:spPr>
        <p:txBody>
          <a:bodyPr lIns="40108" tIns="20049" rIns="40108" bIns="20049" anchor="ctr" anchorCtr="0">
            <a:noAutofit/>
          </a:bodyPr>
          <a:lstStyle>
            <a:lvl1pPr algn="ctr">
              <a:defRPr sz="700" b="1"/>
            </a:lvl1pPr>
          </a:lstStyle>
          <a:p>
            <a:pPr marL="11143">
              <a:lnSpc>
                <a:spcPts val="544"/>
              </a:lnSpc>
            </a:pPr>
            <a:fld id="{81D60167-4931-47E6-BA6A-407CBD079E47}" type="slidenum">
              <a:rPr lang="vi-VN" smtClean="0"/>
              <a:pPr marL="11143">
                <a:lnSpc>
                  <a:spcPts val="544"/>
                </a:lnSpc>
              </a:pPr>
              <a:t>‹#›</a:t>
            </a:fld>
            <a:endParaRPr lang="vi-VN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7" r:id="rId1"/>
    <p:sldLayoutId id="2147483668" r:id="rId2"/>
  </p:sldLayoutIdLs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100" b="1" i="0" u="none" strike="noStrike" cap="none">
          <a:solidFill>
            <a:srgbClr val="7030A0"/>
          </a:solidFill>
          <a:latin typeface="+mn-lt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Shape 8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4018140" cy="3066665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Shape 85"/>
          <p:cNvSpPr/>
          <p:nvPr/>
        </p:nvSpPr>
        <p:spPr>
          <a:xfrm>
            <a:off x="272306" y="996275"/>
            <a:ext cx="3538380" cy="728005"/>
          </a:xfrm>
          <a:prstGeom prst="rect">
            <a:avLst/>
          </a:prstGeom>
          <a:noFill/>
          <a:ln>
            <a:noFill/>
          </a:ln>
        </p:spPr>
        <p:txBody>
          <a:bodyPr lIns="40108" tIns="20049" rIns="40108" bIns="20049" anchor="t" anchorCtr="0">
            <a:noAutofit/>
          </a:bodyPr>
          <a:lstStyle/>
          <a:p>
            <a:pPr algn="ctr">
              <a:buSzPct val="25000"/>
            </a:pPr>
            <a:r>
              <a:rPr lang="en-US" sz="21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BÀI </a:t>
            </a:r>
            <a:r>
              <a:rPr lang="en-US" sz="21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11:</a:t>
            </a:r>
            <a:endParaRPr lang="en-US" sz="2100" b="1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algn="ctr">
              <a:buSzPct val="25000"/>
            </a:pPr>
            <a:r>
              <a:rPr lang="en-US" sz="14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HTML AUDIO VÀ VIDEO</a:t>
            </a:r>
            <a:endParaRPr lang="en-US" sz="1400" b="1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59592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21" y="59173"/>
            <a:ext cx="3918564" cy="24213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6624" y="78761"/>
            <a:ext cx="1509509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spc="-50" dirty="0"/>
              <a:t>Tạo </a:t>
            </a:r>
            <a:r>
              <a:rPr spc="-9" dirty="0"/>
              <a:t>tệp </a:t>
            </a:r>
            <a:r>
              <a:rPr spc="-4" dirty="0"/>
              <a:t>tin</a:t>
            </a:r>
            <a:r>
              <a:rPr spc="35" dirty="0"/>
              <a:t> </a:t>
            </a:r>
            <a:r>
              <a:rPr spc="-4" dirty="0"/>
              <a:t>audio</a:t>
            </a:r>
            <a:endParaRPr dirty="0"/>
          </a:p>
        </p:txBody>
      </p:sp>
      <p:sp>
        <p:nvSpPr>
          <p:cNvPr id="9" name="object 9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10</a:t>
            </a:fld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163714" y="426457"/>
            <a:ext cx="3684216" cy="3516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63714" y="722325"/>
            <a:ext cx="3684216" cy="59921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65034" y="1297737"/>
            <a:ext cx="3717223" cy="35096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33996" y="453720"/>
            <a:ext cx="3548503" cy="2384512"/>
          </a:xfrm>
          <a:prstGeom prst="rect">
            <a:avLst/>
          </a:prstGeom>
        </p:spPr>
        <p:txBody>
          <a:bodyPr vert="horz" wrap="square" lIns="0" tIns="22565" rIns="0" bIns="0" rtlCol="0">
            <a:spAutoFit/>
          </a:bodyPr>
          <a:lstStyle/>
          <a:p>
            <a:pPr marL="5571" marR="36215">
              <a:lnSpc>
                <a:spcPts val="820"/>
              </a:lnSpc>
              <a:spcBef>
                <a:spcPts val="178"/>
              </a:spcBef>
            </a:pP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Để chơi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các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âm thanh trong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các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trình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duyệt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cũ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sau đó thẻ &lt;embed&gt;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sẽ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được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sử 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dụng.</a:t>
            </a:r>
            <a:endParaRPr dirty="0">
              <a:latin typeface="Arial"/>
              <a:cs typeface="Arial"/>
            </a:endParaRPr>
          </a:p>
          <a:p>
            <a:pPr>
              <a:spcBef>
                <a:spcPts val="13"/>
              </a:spcBef>
            </a:pPr>
            <a:endParaRPr sz="700" dirty="0">
              <a:latin typeface="Times New Roman"/>
              <a:cs typeface="Times New Roman"/>
            </a:endParaRPr>
          </a:p>
          <a:p>
            <a:pPr marL="6129"/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thẻ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&lt;embed&gt;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có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hai thuộc tính,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src và tự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khởi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động.</a:t>
            </a:r>
            <a:endParaRPr dirty="0">
              <a:latin typeface="Arial"/>
              <a:cs typeface="Arial"/>
            </a:endParaRPr>
          </a:p>
          <a:p>
            <a:pPr>
              <a:spcBef>
                <a:spcPts val="18"/>
              </a:spcBef>
            </a:pPr>
            <a:endParaRPr sz="1100" dirty="0">
              <a:latin typeface="Times New Roman"/>
              <a:cs typeface="Times New Roman"/>
            </a:endParaRPr>
          </a:p>
          <a:p>
            <a:pPr marL="6407">
              <a:spcBef>
                <a:spcPts val="2"/>
              </a:spcBef>
            </a:pP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thuộc tính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src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được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sử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dụng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để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xác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định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nguồn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gốc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của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âm</a:t>
            </a:r>
            <a:r>
              <a:rPr spc="3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thanh.</a:t>
            </a:r>
            <a:endParaRPr dirty="0">
              <a:latin typeface="Arial"/>
              <a:cs typeface="Arial"/>
            </a:endParaRPr>
          </a:p>
          <a:p>
            <a:pPr>
              <a:spcBef>
                <a:spcPts val="20"/>
              </a:spcBef>
            </a:pPr>
            <a:endParaRPr sz="900" dirty="0">
              <a:latin typeface="Times New Roman"/>
              <a:cs typeface="Times New Roman"/>
            </a:endParaRPr>
          </a:p>
          <a:p>
            <a:pPr marL="7243" marR="2229">
              <a:lnSpc>
                <a:spcPts val="820"/>
              </a:lnSpc>
            </a:pP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thuộc tính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tự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khởi động điều khiển âm thanh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và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xác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định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xem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âm thanh nên chơi  ngay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sau khi tải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trang.</a:t>
            </a:r>
            <a:endParaRPr dirty="0">
              <a:latin typeface="Arial"/>
              <a:cs typeface="Arial"/>
            </a:endParaRPr>
          </a:p>
          <a:p>
            <a:pPr>
              <a:spcBef>
                <a:spcPts val="11"/>
              </a:spcBef>
            </a:pPr>
            <a:endParaRPr dirty="0">
              <a:latin typeface="Times New Roman"/>
              <a:cs typeface="Times New Roman"/>
            </a:endParaRPr>
          </a:p>
          <a:p>
            <a:pPr marL="137337" indent="-120344">
              <a:spcBef>
                <a:spcPts val="2"/>
              </a:spcBef>
              <a:buClr>
                <a:srgbClr val="AC1317"/>
              </a:buClr>
              <a:buSzPct val="150000"/>
              <a:buFont typeface="Wingdings"/>
              <a:buChar char=""/>
              <a:tabLst>
                <a:tab pos="137337" algn="l"/>
                <a:tab pos="137616" algn="l"/>
              </a:tabLst>
            </a:pPr>
            <a:r>
              <a:rPr sz="1100" spc="-3" baseline="3472" dirty="0">
                <a:latin typeface="Calibri"/>
                <a:cs typeface="Calibri"/>
              </a:rPr>
              <a:t>The </a:t>
            </a:r>
            <a:r>
              <a:rPr sz="1100" spc="-7" baseline="3472" dirty="0">
                <a:latin typeface="Calibri"/>
                <a:cs typeface="Calibri"/>
              </a:rPr>
              <a:t>Code</a:t>
            </a:r>
            <a:r>
              <a:rPr sz="1100" spc="10" baseline="3472" dirty="0">
                <a:latin typeface="Calibri"/>
                <a:cs typeface="Calibri"/>
              </a:rPr>
              <a:t> </a:t>
            </a:r>
            <a:r>
              <a:rPr sz="1100" spc="-7" baseline="3472" dirty="0">
                <a:latin typeface="Calibri"/>
                <a:cs typeface="Calibri"/>
              </a:rPr>
              <a:t>Snippet</a:t>
            </a:r>
            <a:r>
              <a:rPr sz="1100" baseline="3472" dirty="0">
                <a:latin typeface="Calibri"/>
                <a:cs typeface="Calibri"/>
              </a:rPr>
              <a:t> </a:t>
            </a:r>
            <a:r>
              <a:rPr sz="1100" spc="-10" baseline="3472" dirty="0">
                <a:latin typeface="Calibri"/>
                <a:cs typeface="Calibri"/>
              </a:rPr>
              <a:t>demonstrates</a:t>
            </a:r>
            <a:r>
              <a:rPr sz="1100" spc="3" baseline="3472" dirty="0">
                <a:latin typeface="Calibri"/>
                <a:cs typeface="Calibri"/>
              </a:rPr>
              <a:t> </a:t>
            </a:r>
            <a:r>
              <a:rPr sz="1100" spc="-3" baseline="3472" dirty="0">
                <a:latin typeface="Calibri"/>
                <a:cs typeface="Calibri"/>
              </a:rPr>
              <a:t>the</a:t>
            </a:r>
            <a:r>
              <a:rPr sz="1100" spc="3" baseline="3472" dirty="0">
                <a:latin typeface="Calibri"/>
                <a:cs typeface="Calibri"/>
              </a:rPr>
              <a:t> </a:t>
            </a:r>
            <a:r>
              <a:rPr sz="1100" spc="-7" baseline="3472" dirty="0">
                <a:latin typeface="Calibri"/>
                <a:cs typeface="Calibri"/>
              </a:rPr>
              <a:t>use</a:t>
            </a:r>
            <a:r>
              <a:rPr sz="1100" spc="-3" baseline="3472" dirty="0">
                <a:latin typeface="Calibri"/>
                <a:cs typeface="Calibri"/>
              </a:rPr>
              <a:t> of</a:t>
            </a:r>
            <a:r>
              <a:rPr sz="1100" spc="7" baseline="3472" dirty="0">
                <a:latin typeface="Calibri"/>
                <a:cs typeface="Calibri"/>
              </a:rPr>
              <a:t> </a:t>
            </a:r>
            <a:r>
              <a:rPr sz="1100" spc="-3" baseline="3472" dirty="0">
                <a:latin typeface="Courier New"/>
                <a:cs typeface="Courier New"/>
              </a:rPr>
              <a:t>&lt;embed&gt;</a:t>
            </a:r>
            <a:r>
              <a:rPr sz="1100" spc="-378" baseline="3472" dirty="0">
                <a:latin typeface="Courier New"/>
                <a:cs typeface="Courier New"/>
              </a:rPr>
              <a:t> </a:t>
            </a:r>
            <a:r>
              <a:rPr sz="1100" spc="-7" baseline="3472" dirty="0">
                <a:latin typeface="Calibri"/>
                <a:cs typeface="Calibri"/>
              </a:rPr>
              <a:t>tag</a:t>
            </a:r>
            <a:r>
              <a:rPr sz="1100" spc="-3" baseline="3472" dirty="0">
                <a:latin typeface="Calibri"/>
                <a:cs typeface="Calibri"/>
              </a:rPr>
              <a:t> in</a:t>
            </a:r>
            <a:r>
              <a:rPr sz="1100" spc="-10" baseline="3472" dirty="0">
                <a:latin typeface="Calibri"/>
                <a:cs typeface="Calibri"/>
              </a:rPr>
              <a:t> </a:t>
            </a:r>
            <a:r>
              <a:rPr sz="1100" spc="-3" baseline="3472" dirty="0">
                <a:latin typeface="Calibri"/>
                <a:cs typeface="Calibri"/>
              </a:rPr>
              <a:t>the</a:t>
            </a:r>
            <a:r>
              <a:rPr sz="1100" spc="7" baseline="3472" dirty="0">
                <a:latin typeface="Calibri"/>
                <a:cs typeface="Calibri"/>
              </a:rPr>
              <a:t> </a:t>
            </a:r>
            <a:r>
              <a:rPr sz="1100" spc="-3" baseline="3472" dirty="0">
                <a:latin typeface="Courier New"/>
                <a:cs typeface="Courier New"/>
              </a:rPr>
              <a:t>&lt;audio&gt;</a:t>
            </a:r>
            <a:r>
              <a:rPr sz="1100" spc="-388" baseline="3472" dirty="0">
                <a:latin typeface="Courier New"/>
                <a:cs typeface="Courier New"/>
              </a:rPr>
              <a:t> </a:t>
            </a:r>
            <a:r>
              <a:rPr sz="1100" spc="-3" baseline="3472" dirty="0">
                <a:latin typeface="Calibri"/>
                <a:cs typeface="Calibri"/>
              </a:rPr>
              <a:t>element</a:t>
            </a:r>
            <a:r>
              <a:rPr sz="600" spc="-2" dirty="0">
                <a:latin typeface="Calibri"/>
                <a:cs typeface="Calibri"/>
              </a:rPr>
              <a:t>.</a:t>
            </a:r>
            <a:endParaRPr sz="600" dirty="0">
              <a:latin typeface="Calibri"/>
              <a:cs typeface="Calibri"/>
            </a:endParaRPr>
          </a:p>
          <a:p>
            <a:pPr marL="16993">
              <a:spcBef>
                <a:spcPts val="739"/>
              </a:spcBef>
            </a:pPr>
            <a:r>
              <a:rPr sz="600" spc="-2" dirty="0">
                <a:latin typeface="Courier New"/>
                <a:cs typeface="Courier New"/>
              </a:rPr>
              <a:t>&lt;!DOCTYPE</a:t>
            </a:r>
            <a:r>
              <a:rPr sz="600" spc="-7" dirty="0">
                <a:latin typeface="Courier New"/>
                <a:cs typeface="Courier New"/>
              </a:rPr>
              <a:t> </a:t>
            </a:r>
            <a:r>
              <a:rPr sz="600" spc="-4" dirty="0">
                <a:latin typeface="Courier New"/>
                <a:cs typeface="Courier New"/>
              </a:rPr>
              <a:t>HTML&gt;</a:t>
            </a:r>
            <a:endParaRPr sz="600" dirty="0">
              <a:latin typeface="Courier New"/>
              <a:cs typeface="Courier New"/>
            </a:endParaRPr>
          </a:p>
          <a:p>
            <a:pPr marL="16993"/>
            <a:r>
              <a:rPr sz="600" spc="-2" dirty="0">
                <a:latin typeface="Courier New"/>
                <a:cs typeface="Courier New"/>
              </a:rPr>
              <a:t>&lt;html&gt;</a:t>
            </a:r>
            <a:endParaRPr sz="600" dirty="0">
              <a:latin typeface="Courier New"/>
              <a:cs typeface="Courier New"/>
            </a:endParaRPr>
          </a:p>
          <a:p>
            <a:pPr marL="110594"/>
            <a:r>
              <a:rPr sz="600" spc="-2" dirty="0">
                <a:latin typeface="Courier New"/>
                <a:cs typeface="Courier New"/>
              </a:rPr>
              <a:t>&lt;body&gt;</a:t>
            </a:r>
            <a:endParaRPr sz="600" dirty="0">
              <a:latin typeface="Courier New"/>
              <a:cs typeface="Courier New"/>
            </a:endParaRPr>
          </a:p>
          <a:p>
            <a:pPr marL="204195"/>
            <a:r>
              <a:rPr sz="600" spc="-2" dirty="0">
                <a:latin typeface="Courier New"/>
                <a:cs typeface="Courier New"/>
              </a:rPr>
              <a:t>&lt;audio autoplay</a:t>
            </a:r>
            <a:r>
              <a:rPr sz="600" spc="-11" dirty="0">
                <a:latin typeface="Courier New"/>
                <a:cs typeface="Courier New"/>
              </a:rPr>
              <a:t> </a:t>
            </a:r>
            <a:r>
              <a:rPr sz="600" spc="-4" dirty="0">
                <a:latin typeface="Courier New"/>
                <a:cs typeface="Courier New"/>
              </a:rPr>
              <a:t>loop&gt;</a:t>
            </a:r>
            <a:endParaRPr sz="600" dirty="0">
              <a:latin typeface="Courier New"/>
              <a:cs typeface="Courier New"/>
            </a:endParaRPr>
          </a:p>
          <a:p>
            <a:pPr marL="297796">
              <a:spcBef>
                <a:spcPts val="2"/>
              </a:spcBef>
            </a:pPr>
            <a:r>
              <a:rPr sz="600" spc="-4" dirty="0">
                <a:latin typeface="Courier New"/>
                <a:cs typeface="Courier New"/>
              </a:rPr>
              <a:t>&lt;source</a:t>
            </a:r>
            <a:r>
              <a:rPr sz="600" spc="-33" dirty="0">
                <a:latin typeface="Courier New"/>
                <a:cs typeface="Courier New"/>
              </a:rPr>
              <a:t> </a:t>
            </a:r>
            <a:r>
              <a:rPr sz="600" spc="-2" dirty="0">
                <a:latin typeface="Courier New"/>
                <a:cs typeface="Courier New"/>
              </a:rPr>
              <a:t>src=”sampaudio.mp3”&gt;</a:t>
            </a:r>
            <a:endParaRPr sz="600" dirty="0">
              <a:latin typeface="Courier New"/>
              <a:cs typeface="Courier New"/>
            </a:endParaRPr>
          </a:p>
          <a:p>
            <a:pPr marL="297796"/>
            <a:r>
              <a:rPr sz="600" spc="-4" dirty="0">
                <a:latin typeface="Courier New"/>
                <a:cs typeface="Courier New"/>
              </a:rPr>
              <a:t>&lt;source</a:t>
            </a:r>
            <a:r>
              <a:rPr sz="600" spc="-33" dirty="0">
                <a:latin typeface="Courier New"/>
                <a:cs typeface="Courier New"/>
              </a:rPr>
              <a:t> </a:t>
            </a:r>
            <a:r>
              <a:rPr sz="600" spc="-2" dirty="0">
                <a:latin typeface="Courier New"/>
                <a:cs typeface="Courier New"/>
              </a:rPr>
              <a:t>src=”sampaudio.ogg”&gt;</a:t>
            </a:r>
            <a:endParaRPr sz="600" dirty="0">
              <a:latin typeface="Courier New"/>
              <a:cs typeface="Courier New"/>
            </a:endParaRPr>
          </a:p>
          <a:p>
            <a:pPr marL="297796"/>
            <a:r>
              <a:rPr sz="600" spc="-4" dirty="0">
                <a:latin typeface="Courier New"/>
                <a:cs typeface="Courier New"/>
              </a:rPr>
              <a:t>&lt;embed </a:t>
            </a:r>
            <a:r>
              <a:rPr sz="600" spc="-2" dirty="0">
                <a:latin typeface="Courier New"/>
                <a:cs typeface="Courier New"/>
              </a:rPr>
              <a:t>src=”sampaudio.mp3”&gt;</a:t>
            </a:r>
            <a:endParaRPr sz="600" dirty="0">
              <a:latin typeface="Courier New"/>
              <a:cs typeface="Courier New"/>
            </a:endParaRPr>
          </a:p>
          <a:p>
            <a:pPr marL="204195"/>
            <a:r>
              <a:rPr sz="600" spc="-4" dirty="0">
                <a:latin typeface="Courier New"/>
                <a:cs typeface="Courier New"/>
              </a:rPr>
              <a:t>&lt;/audio&gt;</a:t>
            </a:r>
            <a:endParaRPr sz="600" dirty="0">
              <a:latin typeface="Courier New"/>
              <a:cs typeface="Courier New"/>
            </a:endParaRPr>
          </a:p>
          <a:p>
            <a:pPr marL="110594"/>
            <a:r>
              <a:rPr sz="600" spc="-2" dirty="0">
                <a:latin typeface="Courier New"/>
                <a:cs typeface="Courier New"/>
              </a:rPr>
              <a:t>&lt;/body&gt;</a:t>
            </a:r>
            <a:endParaRPr sz="600" dirty="0">
              <a:latin typeface="Courier New"/>
              <a:cs typeface="Courier New"/>
            </a:endParaRPr>
          </a:p>
          <a:p>
            <a:pPr marL="16993"/>
            <a:r>
              <a:rPr sz="600" spc="-2" dirty="0">
                <a:latin typeface="Courier New"/>
                <a:cs typeface="Courier New"/>
              </a:rPr>
              <a:t>&lt;/html&gt;</a:t>
            </a:r>
            <a:endParaRPr sz="600" dirty="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21" y="59173"/>
            <a:ext cx="3918564" cy="24213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7113" y="78761"/>
            <a:ext cx="2473033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spc="-4" dirty="0"/>
              <a:t>Phần </a:t>
            </a:r>
            <a:r>
              <a:rPr spc="-2" dirty="0"/>
              <a:t>tử </a:t>
            </a:r>
            <a:r>
              <a:rPr spc="-4" dirty="0"/>
              <a:t>video </a:t>
            </a:r>
            <a:r>
              <a:rPr spc="-9" dirty="0"/>
              <a:t>trong</a:t>
            </a:r>
            <a:r>
              <a:rPr spc="-4" dirty="0"/>
              <a:t> HTML5</a:t>
            </a:r>
            <a:endParaRPr dirty="0"/>
          </a:p>
        </p:txBody>
      </p:sp>
      <p:sp>
        <p:nvSpPr>
          <p:cNvPr id="8" name="object 8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11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2473252" y="1698932"/>
            <a:ext cx="52811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724"/>
              </a:lnSpc>
            </a:pPr>
            <a:r>
              <a:rPr sz="700" spc="-2" dirty="0">
                <a:latin typeface="Courier New"/>
                <a:cs typeface="Courier New"/>
              </a:rPr>
              <a:t>&gt;</a:t>
            </a:r>
            <a:endParaRPr sz="70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45350" y="368531"/>
            <a:ext cx="3550154" cy="1932791"/>
          </a:xfrm>
          <a:prstGeom prst="rect">
            <a:avLst/>
          </a:prstGeom>
        </p:spPr>
        <p:txBody>
          <a:bodyPr vert="horz" wrap="square" lIns="0" tIns="6686" rIns="0" bIns="0" rtlCol="0">
            <a:spAutoFit/>
          </a:bodyPr>
          <a:lstStyle/>
          <a:p>
            <a:pPr marL="125916" indent="-120344">
              <a:spcBef>
                <a:spcPts val="53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6194" algn="l"/>
              </a:tabLst>
            </a:pPr>
            <a:r>
              <a:rPr dirty="0">
                <a:latin typeface="Calibri"/>
                <a:cs typeface="Calibri"/>
              </a:rPr>
              <a:t>Phần tử &lt;video&gt; là </a:t>
            </a:r>
            <a:r>
              <a:rPr spc="2" dirty="0">
                <a:latin typeface="Calibri"/>
                <a:cs typeface="Calibri"/>
              </a:rPr>
              <a:t>một </a:t>
            </a:r>
            <a:r>
              <a:rPr dirty="0">
                <a:latin typeface="Calibri"/>
                <a:cs typeface="Calibri"/>
              </a:rPr>
              <a:t>tính năng </a:t>
            </a:r>
            <a:r>
              <a:rPr spc="2" dirty="0">
                <a:latin typeface="Calibri"/>
                <a:cs typeface="Calibri"/>
              </a:rPr>
              <a:t>mới </a:t>
            </a:r>
            <a:r>
              <a:rPr dirty="0">
                <a:latin typeface="Calibri"/>
                <a:cs typeface="Calibri"/>
              </a:rPr>
              <a:t>được </a:t>
            </a:r>
            <a:r>
              <a:rPr spc="2" dirty="0">
                <a:latin typeface="Calibri"/>
                <a:cs typeface="Calibri"/>
              </a:rPr>
              <a:t>thêm </a:t>
            </a:r>
            <a:r>
              <a:rPr dirty="0">
                <a:latin typeface="Calibri"/>
                <a:cs typeface="Calibri"/>
              </a:rPr>
              <a:t>vào trong</a:t>
            </a:r>
            <a:r>
              <a:rPr spc="-10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HTML5.</a:t>
            </a:r>
          </a:p>
          <a:p>
            <a:pPr marL="125916" indent="-120344">
              <a:spcBef>
                <a:spcPts val="7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6194" algn="l"/>
              </a:tabLst>
            </a:pPr>
            <a:r>
              <a:rPr dirty="0">
                <a:latin typeface="Calibri"/>
                <a:cs typeface="Calibri"/>
              </a:rPr>
              <a:t>Phần tử &lt;video&gt; là </a:t>
            </a:r>
            <a:r>
              <a:rPr spc="2" dirty="0">
                <a:latin typeface="Calibri"/>
                <a:cs typeface="Calibri"/>
              </a:rPr>
              <a:t>cho nhúng </a:t>
            </a:r>
            <a:r>
              <a:rPr dirty="0">
                <a:latin typeface="Calibri"/>
                <a:cs typeface="Calibri"/>
              </a:rPr>
              <a:t>nội </a:t>
            </a:r>
            <a:r>
              <a:rPr spc="2" dirty="0">
                <a:latin typeface="Calibri"/>
                <a:cs typeface="Calibri"/>
              </a:rPr>
              <a:t>dung </a:t>
            </a:r>
            <a:r>
              <a:rPr dirty="0">
                <a:latin typeface="Calibri"/>
                <a:cs typeface="Calibri"/>
              </a:rPr>
              <a:t>video trên các trang</a:t>
            </a:r>
            <a:r>
              <a:rPr spc="-10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web.</a:t>
            </a:r>
          </a:p>
          <a:p>
            <a:pPr marL="125916" marR="2229" indent="-120344">
              <a:lnSpc>
                <a:spcPct val="101099"/>
              </a:lnSpc>
              <a:buClr>
                <a:srgbClr val="AC1317"/>
              </a:buClr>
              <a:buSzPct val="151351"/>
              <a:buFont typeface="Wingdings"/>
              <a:buChar char=""/>
              <a:tabLst>
                <a:tab pos="126194" algn="l"/>
              </a:tabLst>
            </a:pPr>
            <a:r>
              <a:rPr dirty="0">
                <a:latin typeface="Calibri"/>
                <a:cs typeface="Calibri"/>
              </a:rPr>
              <a:t>Phần tử &lt;video&gt; nếu không được </a:t>
            </a:r>
            <a:r>
              <a:rPr spc="2" dirty="0">
                <a:latin typeface="Calibri"/>
                <a:cs typeface="Calibri"/>
              </a:rPr>
              <a:t>hỗ </a:t>
            </a:r>
            <a:r>
              <a:rPr spc="-2" dirty="0">
                <a:latin typeface="Calibri"/>
                <a:cs typeface="Calibri"/>
              </a:rPr>
              <a:t>trợ </a:t>
            </a:r>
            <a:r>
              <a:rPr dirty="0">
                <a:latin typeface="Calibri"/>
                <a:cs typeface="Calibri"/>
              </a:rPr>
              <a:t>bởi trình </a:t>
            </a:r>
            <a:r>
              <a:rPr spc="-2" dirty="0">
                <a:latin typeface="Calibri"/>
                <a:cs typeface="Calibri"/>
              </a:rPr>
              <a:t>duyệt </a:t>
            </a:r>
            <a:r>
              <a:rPr dirty="0">
                <a:latin typeface="Calibri"/>
                <a:cs typeface="Calibri"/>
              </a:rPr>
              <a:t>sau đó nội </a:t>
            </a:r>
            <a:r>
              <a:rPr spc="2" dirty="0">
                <a:latin typeface="Calibri"/>
                <a:cs typeface="Calibri"/>
              </a:rPr>
              <a:t>dung </a:t>
            </a:r>
            <a:r>
              <a:rPr dirty="0">
                <a:latin typeface="Calibri"/>
                <a:cs typeface="Calibri"/>
              </a:rPr>
              <a:t>giữa thẻ  bắt </a:t>
            </a:r>
            <a:r>
              <a:rPr spc="2" dirty="0">
                <a:latin typeface="Calibri"/>
                <a:cs typeface="Calibri"/>
              </a:rPr>
              <a:t>đầu </a:t>
            </a:r>
            <a:r>
              <a:rPr spc="-2" dirty="0">
                <a:latin typeface="Calibri"/>
                <a:cs typeface="Calibri"/>
              </a:rPr>
              <a:t>và </a:t>
            </a:r>
            <a:r>
              <a:rPr dirty="0">
                <a:latin typeface="Calibri"/>
                <a:cs typeface="Calibri"/>
              </a:rPr>
              <a:t>thẻ </a:t>
            </a:r>
            <a:r>
              <a:rPr spc="-7" dirty="0">
                <a:latin typeface="Calibri"/>
                <a:cs typeface="Calibri"/>
              </a:rPr>
              <a:t>kết </a:t>
            </a:r>
            <a:r>
              <a:rPr dirty="0">
                <a:latin typeface="Calibri"/>
                <a:cs typeface="Calibri"/>
              </a:rPr>
              <a:t>thúc được hiển</a:t>
            </a:r>
            <a:r>
              <a:rPr spc="-44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thị</a:t>
            </a:r>
            <a:r>
              <a:rPr dirty="0">
                <a:latin typeface="Calibri"/>
                <a:cs typeface="Calibri"/>
              </a:rPr>
              <a:t>.</a:t>
            </a:r>
          </a:p>
          <a:p>
            <a:pPr marL="125916" indent="-120344">
              <a:spcBef>
                <a:spcPts val="4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6194" algn="l"/>
              </a:tabLst>
            </a:pPr>
            <a:r>
              <a:rPr dirty="0">
                <a:latin typeface="Calibri"/>
                <a:cs typeface="Calibri"/>
              </a:rPr>
              <a:t>Thuộc tính </a:t>
            </a:r>
            <a:r>
              <a:rPr spc="-2" dirty="0">
                <a:latin typeface="Calibri"/>
                <a:cs typeface="Calibri"/>
              </a:rPr>
              <a:t>src </a:t>
            </a:r>
            <a:r>
              <a:rPr dirty="0">
                <a:latin typeface="Calibri"/>
                <a:cs typeface="Calibri"/>
              </a:rPr>
              <a:t>được sử </a:t>
            </a:r>
            <a:r>
              <a:rPr spc="2" dirty="0">
                <a:latin typeface="Calibri"/>
                <a:cs typeface="Calibri"/>
              </a:rPr>
              <a:t>dụng </a:t>
            </a:r>
            <a:r>
              <a:rPr dirty="0">
                <a:latin typeface="Calibri"/>
                <a:cs typeface="Calibri"/>
              </a:rPr>
              <a:t>để liên </a:t>
            </a:r>
            <a:r>
              <a:rPr spc="-7" dirty="0">
                <a:latin typeface="Calibri"/>
                <a:cs typeface="Calibri"/>
              </a:rPr>
              <a:t>kết </a:t>
            </a:r>
            <a:r>
              <a:rPr spc="2" dirty="0">
                <a:latin typeface="Calibri"/>
                <a:cs typeface="Calibri"/>
              </a:rPr>
              <a:t>đến </a:t>
            </a:r>
            <a:r>
              <a:rPr dirty="0">
                <a:latin typeface="Calibri"/>
                <a:cs typeface="Calibri"/>
              </a:rPr>
              <a:t>các </a:t>
            </a:r>
            <a:r>
              <a:rPr spc="-2" dirty="0">
                <a:latin typeface="Calibri"/>
                <a:cs typeface="Calibri"/>
              </a:rPr>
              <a:t>tập</a:t>
            </a:r>
            <a:r>
              <a:rPr spc="-2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tin</a:t>
            </a:r>
            <a:r>
              <a:rPr spc="-81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video.</a:t>
            </a:r>
          </a:p>
          <a:p>
            <a:pPr marL="125916" indent="-120344">
              <a:spcBef>
                <a:spcPts val="11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6194" algn="l"/>
              </a:tabLst>
            </a:pPr>
            <a:r>
              <a:rPr spc="2" dirty="0">
                <a:latin typeface="Calibri"/>
                <a:cs typeface="Calibri"/>
              </a:rPr>
              <a:t>Mã </a:t>
            </a:r>
            <a:r>
              <a:rPr dirty="0">
                <a:latin typeface="Calibri"/>
                <a:cs typeface="Calibri"/>
              </a:rPr>
              <a:t>số câu liên quan </a:t>
            </a:r>
            <a:r>
              <a:rPr spc="2" dirty="0">
                <a:latin typeface="Calibri"/>
                <a:cs typeface="Calibri"/>
              </a:rPr>
              <a:t>chứng minh </a:t>
            </a:r>
            <a:r>
              <a:rPr dirty="0">
                <a:latin typeface="Calibri"/>
                <a:cs typeface="Calibri"/>
              </a:rPr>
              <a:t>việc sử </a:t>
            </a:r>
            <a:r>
              <a:rPr spc="2" dirty="0">
                <a:latin typeface="Calibri"/>
                <a:cs typeface="Calibri"/>
              </a:rPr>
              <a:t>dụng </a:t>
            </a:r>
            <a:r>
              <a:rPr dirty="0">
                <a:latin typeface="Calibri"/>
                <a:cs typeface="Calibri"/>
              </a:rPr>
              <a:t>các phần tử</a:t>
            </a:r>
            <a:r>
              <a:rPr spc="-103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&lt;video&gt;.</a:t>
            </a:r>
          </a:p>
          <a:p>
            <a:pPr marL="5571">
              <a:spcBef>
                <a:spcPts val="26"/>
              </a:spcBef>
            </a:pPr>
            <a:r>
              <a:rPr sz="700" spc="-2" dirty="0">
                <a:latin typeface="Courier New"/>
                <a:cs typeface="Courier New"/>
              </a:rPr>
              <a:t>&lt;!DOCTYPE</a:t>
            </a:r>
            <a:r>
              <a:rPr sz="700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HTML&gt;</a:t>
            </a:r>
            <a:endParaRPr sz="700" dirty="0">
              <a:latin typeface="Courier New"/>
              <a:cs typeface="Courier New"/>
            </a:endParaRPr>
          </a:p>
          <a:p>
            <a:pPr marL="5571"/>
            <a:r>
              <a:rPr sz="700" spc="-2" dirty="0">
                <a:latin typeface="Courier New"/>
                <a:cs typeface="Courier New"/>
              </a:rPr>
              <a:t>&lt;html&gt;</a:t>
            </a:r>
            <a:endParaRPr sz="700" dirty="0">
              <a:latin typeface="Courier New"/>
              <a:cs typeface="Courier New"/>
            </a:endParaRPr>
          </a:p>
          <a:p>
            <a:pPr marL="112544"/>
            <a:r>
              <a:rPr sz="700" spc="-2" dirty="0">
                <a:latin typeface="Courier New"/>
                <a:cs typeface="Courier New"/>
              </a:rPr>
              <a:t>&lt;head&gt;</a:t>
            </a:r>
            <a:endParaRPr sz="700" dirty="0">
              <a:latin typeface="Courier New"/>
              <a:cs typeface="Courier New"/>
            </a:endParaRPr>
          </a:p>
          <a:p>
            <a:pPr marL="112544"/>
            <a:r>
              <a:rPr sz="700" spc="-2" dirty="0">
                <a:latin typeface="Courier New"/>
                <a:cs typeface="Courier New"/>
              </a:rPr>
              <a:t>&lt;/head&gt;</a:t>
            </a:r>
            <a:endParaRPr sz="700" dirty="0">
              <a:latin typeface="Courier New"/>
              <a:cs typeface="Courier New"/>
            </a:endParaRPr>
          </a:p>
          <a:p>
            <a:pPr marL="112544"/>
            <a:r>
              <a:rPr sz="700" spc="-2" dirty="0">
                <a:latin typeface="Courier New"/>
                <a:cs typeface="Courier New"/>
              </a:rPr>
              <a:t>&lt;body&gt;</a:t>
            </a:r>
            <a:endParaRPr sz="700" dirty="0">
              <a:latin typeface="Courier New"/>
              <a:cs typeface="Courier New"/>
            </a:endParaRPr>
          </a:p>
          <a:p>
            <a:pPr marL="5571" marR="1335486" indent="213945"/>
            <a:r>
              <a:rPr sz="700" spc="-2" dirty="0">
                <a:latin typeface="Courier New"/>
                <a:cs typeface="Courier New"/>
              </a:rPr>
              <a:t>&lt;video src</a:t>
            </a:r>
            <a:r>
              <a:rPr sz="700" spc="-2" dirty="0">
                <a:latin typeface="Courier New"/>
                <a:cs typeface="Courier New"/>
              </a:rPr>
              <a:t>=”D:\Source codes\movie.mp4”  Your browser does not support </a:t>
            </a:r>
            <a:r>
              <a:rPr sz="700" dirty="0">
                <a:latin typeface="Courier New"/>
                <a:cs typeface="Courier New"/>
              </a:rPr>
              <a:t>the</a:t>
            </a:r>
            <a:r>
              <a:rPr sz="700" spc="22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video.</a:t>
            </a:r>
            <a:endParaRPr sz="700" dirty="0">
              <a:latin typeface="Courier New"/>
              <a:cs typeface="Courier New"/>
            </a:endParaRPr>
          </a:p>
          <a:p>
            <a:pPr marL="219517"/>
            <a:r>
              <a:rPr sz="700" spc="-2" dirty="0">
                <a:latin typeface="Courier New"/>
                <a:cs typeface="Courier New"/>
              </a:rPr>
              <a:t>&lt;/video&gt;</a:t>
            </a:r>
            <a:endParaRPr sz="700" dirty="0">
              <a:latin typeface="Courier New"/>
              <a:cs typeface="Courier New"/>
            </a:endParaRPr>
          </a:p>
          <a:p>
            <a:pPr marL="112544"/>
            <a:r>
              <a:rPr sz="700" spc="-2" dirty="0">
                <a:latin typeface="Courier New"/>
                <a:cs typeface="Courier New"/>
              </a:rPr>
              <a:t>&lt;/body&gt;</a:t>
            </a:r>
            <a:endParaRPr sz="700" dirty="0">
              <a:latin typeface="Courier New"/>
              <a:cs typeface="Courier New"/>
            </a:endParaRPr>
          </a:p>
          <a:p>
            <a:pPr marL="5571"/>
            <a:r>
              <a:rPr sz="700" spc="-2" dirty="0">
                <a:latin typeface="Courier New"/>
                <a:cs typeface="Courier New"/>
              </a:rPr>
              <a:t>&lt;/html&gt;</a:t>
            </a:r>
            <a:endParaRPr sz="700" dirty="0">
              <a:latin typeface="Courier New"/>
              <a:cs typeface="Courier New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475508" y="1224280"/>
            <a:ext cx="1309049" cy="12582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21" y="59173"/>
            <a:ext cx="3918564" cy="24213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6624" y="78761"/>
            <a:ext cx="2546198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spc="-2" dirty="0"/>
              <a:t>Các thuộc tính của thẻ</a:t>
            </a:r>
            <a:r>
              <a:rPr spc="-24" dirty="0"/>
              <a:t> </a:t>
            </a:r>
            <a:r>
              <a:rPr spc="-2" dirty="0"/>
              <a:t>video</a:t>
            </a:r>
            <a:endParaRPr dirty="0"/>
          </a:p>
        </p:txBody>
      </p:sp>
      <p:sp>
        <p:nvSpPr>
          <p:cNvPr id="10" name="object 10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12</a:t>
            </a:fld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167014" y="466586"/>
            <a:ext cx="3680916" cy="7332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37825" y="509890"/>
            <a:ext cx="3465436" cy="547525"/>
          </a:xfrm>
          <a:prstGeom prst="rect">
            <a:avLst/>
          </a:prstGeom>
        </p:spPr>
        <p:txBody>
          <a:bodyPr vert="horz" wrap="square" lIns="0" tIns="22565" rIns="0" bIns="0" rtlCol="0">
            <a:spAutoFit/>
          </a:bodyPr>
          <a:lstStyle/>
          <a:p>
            <a:pPr marL="5571" marR="2229">
              <a:lnSpc>
                <a:spcPts val="820"/>
              </a:lnSpc>
              <a:spcBef>
                <a:spcPts val="178"/>
              </a:spcBef>
            </a:pP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Đặc điểm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kỹ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thuật HTML5 cung cấp một danh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sách các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thuộc tính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có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thể được 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sử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dụng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với các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phần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tử</a:t>
            </a:r>
            <a:r>
              <a:rPr spc="1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&lt;video&gt;.</a:t>
            </a:r>
            <a:endParaRPr>
              <a:latin typeface="Arial"/>
              <a:cs typeface="Arial"/>
            </a:endParaRPr>
          </a:p>
          <a:p>
            <a:pPr>
              <a:spcBef>
                <a:spcPts val="13"/>
              </a:spcBef>
            </a:pPr>
            <a:endParaRPr sz="1200">
              <a:latin typeface="Times New Roman"/>
              <a:cs typeface="Times New Roman"/>
            </a:endParaRPr>
          </a:p>
          <a:p>
            <a:pPr marL="5850"/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HTML5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có các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thuộc tính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sau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cho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các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phần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tử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&lt;video&gt;.</a:t>
            </a:r>
            <a:endParaRPr>
              <a:latin typeface="Arial"/>
              <a:cs typeface="Arial"/>
            </a:endParaRPr>
          </a:p>
        </p:txBody>
      </p:sp>
      <p:graphicFrame>
        <p:nvGraphicFramePr>
          <p:cNvPr id="7" name="object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5246479"/>
              </p:ext>
            </p:extLst>
          </p:nvPr>
        </p:nvGraphicFramePr>
        <p:xfrm>
          <a:off x="202469" y="1362520"/>
          <a:ext cx="3564456" cy="146739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67965"/>
                <a:gridCol w="2696491"/>
              </a:tblGrid>
              <a:tr h="280247">
                <a:tc>
                  <a:txBody>
                    <a:bodyPr/>
                    <a:lstStyle/>
                    <a:p>
                      <a:pPr marL="0" algn="ctr">
                        <a:lnSpc>
                          <a:spcPct val="100000"/>
                        </a:lnSpc>
                        <a:spcBef>
                          <a:spcPts val="1525"/>
                        </a:spcBef>
                      </a:pPr>
                      <a:r>
                        <a:rPr sz="700" b="1" spc="-5" dirty="0" err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Các</a:t>
                      </a:r>
                      <a:r>
                        <a:rPr sz="700" b="1" spc="-3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b="1" spc="-5" dirty="0" err="1" smtClean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thuộc</a:t>
                      </a:r>
                      <a:r>
                        <a:rPr lang="vi-VN" sz="700" b="0" spc="0" baseline="0" dirty="0" smtClean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b="1" spc="-5" dirty="0" err="1" smtClean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tính</a:t>
                      </a:r>
                      <a:endParaRPr sz="700" dirty="0">
                        <a:latin typeface="Arial"/>
                        <a:cs typeface="Arial"/>
                      </a:endParaRPr>
                    </a:p>
                  </a:txBody>
                  <a:tcPr marL="0" marR="0" marT="86436" marB="0">
                    <a:solidFill>
                      <a:srgbClr val="943735"/>
                    </a:solidFill>
                  </a:tcPr>
                </a:tc>
                <a:tc>
                  <a:txBody>
                    <a:bodyPr/>
                    <a:lstStyle/>
                    <a:p>
                      <a:pPr marL="72390" algn="ctr">
                        <a:lnSpc>
                          <a:spcPct val="100000"/>
                        </a:lnSpc>
                        <a:spcBef>
                          <a:spcPts val="1525"/>
                        </a:spcBef>
                      </a:pPr>
                      <a:r>
                        <a:rPr sz="7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Mô</a:t>
                      </a:r>
                      <a:r>
                        <a:rPr sz="7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tả</a:t>
                      </a:r>
                      <a:endParaRPr sz="700" dirty="0">
                        <a:latin typeface="Arial"/>
                        <a:cs typeface="Arial"/>
                      </a:endParaRPr>
                    </a:p>
                  </a:txBody>
                  <a:tcPr marL="0" marR="0" marT="86436" marB="0">
                    <a:solidFill>
                      <a:srgbClr val="943735"/>
                    </a:solidFill>
                  </a:tcPr>
                </a:tc>
              </a:tr>
              <a:tr h="2176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sz="600" spc="10" dirty="0">
                          <a:latin typeface="Arial"/>
                          <a:cs typeface="Arial"/>
                        </a:rPr>
                        <a:t>autoplay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1984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 marL="163195">
                        <a:lnSpc>
                          <a:spcPct val="100000"/>
                        </a:lnSpc>
                      </a:pPr>
                      <a:r>
                        <a:rPr sz="600" spc="10" dirty="0">
                          <a:latin typeface="Arial"/>
                          <a:cs typeface="Arial"/>
                        </a:rPr>
                        <a:t>Xác định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rằng trình </a:t>
                      </a:r>
                      <a:r>
                        <a:rPr sz="600" spc="0" dirty="0">
                          <a:latin typeface="Arial"/>
                          <a:cs typeface="Arial"/>
                        </a:rPr>
                        <a:t>duyệt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sẽ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bắt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đầu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chơi video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ngay sau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khi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nó đã sẵn</a:t>
                      </a:r>
                      <a:r>
                        <a:rPr sz="600" spc="-9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sàng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1984" marB="0">
                    <a:solidFill>
                      <a:srgbClr val="D6E3BC"/>
                    </a:solidFill>
                  </a:tcPr>
                </a:tc>
              </a:tr>
              <a:tr h="2176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sz="600" spc="10" dirty="0">
                          <a:latin typeface="Arial"/>
                          <a:cs typeface="Arial"/>
                        </a:rPr>
                        <a:t>muted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1984" marB="0">
                    <a:solidFill>
                      <a:srgbClr val="F1DCD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 marL="163195">
                        <a:lnSpc>
                          <a:spcPct val="100000"/>
                        </a:lnSpc>
                      </a:pPr>
                      <a:r>
                        <a:rPr sz="600" spc="10" dirty="0">
                          <a:latin typeface="Arial"/>
                          <a:cs typeface="Arial"/>
                        </a:rPr>
                        <a:t>Cho phép để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tắt tiếng video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ban đầu, nếu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thuộc tính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này đang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tồn</a:t>
                      </a:r>
                      <a:r>
                        <a:rPr sz="600" spc="-1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tại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1984" marB="0">
                    <a:solidFill>
                      <a:srgbClr val="F1DCDB"/>
                    </a:solidFill>
                  </a:tcPr>
                </a:tc>
              </a:tr>
              <a:tr h="23125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600" spc="5" dirty="0">
                          <a:latin typeface="Arial"/>
                          <a:cs typeface="Arial"/>
                        </a:rPr>
                        <a:t>controls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1984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 marL="16319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600" spc="10" dirty="0">
                          <a:latin typeface="Arial"/>
                          <a:cs typeface="Arial"/>
                        </a:rPr>
                        <a:t>Cho phép hiển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thị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các điều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khiển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của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video,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nếu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thuộc tính tồn</a:t>
                      </a:r>
                      <a:r>
                        <a:rPr sz="600" spc="-1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tại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1984" marB="0">
                    <a:solidFill>
                      <a:srgbClr val="D6E3BC"/>
                    </a:solidFill>
                  </a:tcPr>
                </a:tc>
              </a:tr>
              <a:tr h="27177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500" dirty="0">
                        <a:latin typeface="Times New Roman"/>
                        <a:cs typeface="Times New Roman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sz="600" spc="5" dirty="0">
                          <a:latin typeface="Arial"/>
                          <a:cs typeface="Arial"/>
                        </a:rPr>
                        <a:t>loop</a:t>
                      </a:r>
                      <a:endParaRPr sz="600" dirty="0">
                        <a:latin typeface="Arial"/>
                        <a:cs typeface="Arial"/>
                      </a:endParaRPr>
                    </a:p>
                  </a:txBody>
                  <a:tcPr marL="0" marR="0" marT="1417" marB="0">
                    <a:solidFill>
                      <a:srgbClr val="F1DCDB"/>
                    </a:solidFill>
                  </a:tcPr>
                </a:tc>
                <a:tc>
                  <a:txBody>
                    <a:bodyPr/>
                    <a:lstStyle/>
                    <a:p>
                      <a:pPr marL="163195" marR="81915">
                        <a:lnSpc>
                          <a:spcPct val="103099"/>
                        </a:lnSpc>
                        <a:spcBef>
                          <a:spcPts val="710"/>
                        </a:spcBef>
                      </a:pPr>
                      <a:r>
                        <a:rPr sz="600" spc="10" dirty="0">
                          <a:latin typeface="Arial"/>
                          <a:cs typeface="Arial"/>
                        </a:rPr>
                        <a:t>Xác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định rằng trình </a:t>
                      </a:r>
                      <a:r>
                        <a:rPr sz="600" spc="0" dirty="0">
                          <a:latin typeface="Arial"/>
                          <a:cs typeface="Arial"/>
                        </a:rPr>
                        <a:t>duyệt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nên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lặp lại chơi video hiện một lần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nữa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nếu thuộc tính vòng  lặp tồn tại và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chấp nhận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một giá </a:t>
                      </a:r>
                      <a:r>
                        <a:rPr sz="600" spc="0" dirty="0">
                          <a:latin typeface="Arial"/>
                          <a:cs typeface="Arial"/>
                        </a:rPr>
                        <a:t>trị</a:t>
                      </a:r>
                      <a:r>
                        <a:rPr sz="6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boolean</a:t>
                      </a:r>
                      <a:endParaRPr sz="600" dirty="0">
                        <a:latin typeface="Arial"/>
                        <a:cs typeface="Arial"/>
                      </a:endParaRPr>
                    </a:p>
                  </a:txBody>
                  <a:tcPr marL="0" marR="0" marT="40243" marB="0">
                    <a:solidFill>
                      <a:srgbClr val="F1DCDB"/>
                    </a:solidFill>
                  </a:tcPr>
                </a:tc>
              </a:tr>
              <a:tr h="19016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755"/>
                        </a:spcBef>
                      </a:pPr>
                      <a:r>
                        <a:rPr sz="600" spc="10" dirty="0">
                          <a:latin typeface="Arial"/>
                          <a:cs typeface="Arial"/>
                        </a:rPr>
                        <a:t>preload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42793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marL="163195">
                        <a:lnSpc>
                          <a:spcPct val="100000"/>
                        </a:lnSpc>
                        <a:spcBef>
                          <a:spcPts val="755"/>
                        </a:spcBef>
                      </a:pPr>
                      <a:r>
                        <a:rPr sz="600" spc="10" dirty="0">
                          <a:latin typeface="Arial"/>
                          <a:cs typeface="Arial"/>
                        </a:rPr>
                        <a:t>Xác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định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xem các đoạn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video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sẽ được nạp hay không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khi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trang được</a:t>
                      </a:r>
                      <a:r>
                        <a:rPr sz="600" spc="-2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tải</a:t>
                      </a:r>
                      <a:endParaRPr sz="600" dirty="0">
                        <a:latin typeface="Arial"/>
                        <a:cs typeface="Arial"/>
                      </a:endParaRPr>
                    </a:p>
                  </a:txBody>
                  <a:tcPr marL="0" marR="0" marT="42793" marB="0">
                    <a:solidFill>
                      <a:srgbClr val="D6E3BC"/>
                    </a:solidFill>
                  </a:tcPr>
                </a:tc>
              </a:tr>
            </a:tbl>
          </a:graphicData>
        </a:graphic>
      </p:graphicFrame>
      <p:sp>
        <p:nvSpPr>
          <p:cNvPr id="8" name="object 8"/>
          <p:cNvSpPr txBox="1"/>
          <p:nvPr/>
        </p:nvSpPr>
        <p:spPr>
          <a:xfrm>
            <a:off x="245350" y="1218895"/>
            <a:ext cx="2470832" cy="129862"/>
          </a:xfrm>
          <a:prstGeom prst="rect">
            <a:avLst/>
          </a:prstGeom>
        </p:spPr>
        <p:txBody>
          <a:bodyPr vert="horz" wrap="square" lIns="0" tIns="6686" rIns="0" bIns="0" rtlCol="0">
            <a:spAutoFit/>
          </a:bodyPr>
          <a:lstStyle/>
          <a:p>
            <a:pPr marL="125916" indent="-120344">
              <a:spcBef>
                <a:spcPts val="53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6194" algn="l"/>
              </a:tabLst>
            </a:pPr>
            <a:r>
              <a:rPr spc="2" dirty="0">
                <a:latin typeface="Calibri"/>
                <a:cs typeface="Calibri"/>
              </a:rPr>
              <a:t>Bảng </a:t>
            </a:r>
            <a:r>
              <a:rPr dirty="0">
                <a:latin typeface="Calibri"/>
                <a:cs typeface="Calibri"/>
              </a:rPr>
              <a:t>dưới </a:t>
            </a:r>
            <a:r>
              <a:rPr spc="-2" dirty="0">
                <a:latin typeface="Calibri"/>
                <a:cs typeface="Calibri"/>
              </a:rPr>
              <a:t>đây </a:t>
            </a:r>
            <a:r>
              <a:rPr dirty="0">
                <a:latin typeface="Calibri"/>
                <a:cs typeface="Calibri"/>
              </a:rPr>
              <a:t>liệt </a:t>
            </a:r>
            <a:r>
              <a:rPr spc="-9" dirty="0">
                <a:latin typeface="Calibri"/>
                <a:cs typeface="Calibri"/>
              </a:rPr>
              <a:t>kê </a:t>
            </a:r>
            <a:r>
              <a:rPr spc="2" dirty="0">
                <a:latin typeface="Calibri"/>
                <a:cs typeface="Calibri"/>
              </a:rPr>
              <a:t>một </a:t>
            </a:r>
            <a:r>
              <a:rPr dirty="0">
                <a:latin typeface="Calibri"/>
                <a:cs typeface="Calibri"/>
              </a:rPr>
              <a:t>số các </a:t>
            </a:r>
            <a:r>
              <a:rPr spc="2" dirty="0">
                <a:latin typeface="Calibri"/>
                <a:cs typeface="Calibri"/>
              </a:rPr>
              <a:t>thuộc </a:t>
            </a:r>
            <a:r>
              <a:rPr dirty="0">
                <a:latin typeface="Calibri"/>
                <a:cs typeface="Calibri"/>
              </a:rPr>
              <a:t>tính thẻ</a:t>
            </a:r>
            <a:r>
              <a:rPr spc="-66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&lt;video&gt;.</a:t>
            </a:r>
            <a:endParaRPr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21" y="59173"/>
            <a:ext cx="3918564" cy="24213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6624" y="78761"/>
            <a:ext cx="1609905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spc="-2" dirty="0"/>
              <a:t>Chuẩn bị </a:t>
            </a:r>
            <a:r>
              <a:rPr spc="-9" dirty="0"/>
              <a:t>tải</a:t>
            </a:r>
            <a:r>
              <a:rPr spc="-48" dirty="0"/>
              <a:t> </a:t>
            </a:r>
            <a:r>
              <a:rPr spc="-4" dirty="0"/>
              <a:t>video</a:t>
            </a:r>
            <a:endParaRPr dirty="0"/>
          </a:p>
        </p:txBody>
      </p:sp>
      <p:sp>
        <p:nvSpPr>
          <p:cNvPr id="10" name="object 10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13</a:t>
            </a:fld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331388" y="976704"/>
            <a:ext cx="3318501" cy="36116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30068" y="1368473"/>
            <a:ext cx="3319821" cy="3509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34028" y="1737118"/>
            <a:ext cx="3316521" cy="40129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00746" y="1013772"/>
            <a:ext cx="3249143" cy="1007670"/>
          </a:xfrm>
          <a:prstGeom prst="rect">
            <a:avLst/>
          </a:prstGeom>
        </p:spPr>
        <p:txBody>
          <a:bodyPr vert="horz" wrap="square" lIns="0" tIns="22565" rIns="0" bIns="0" rtlCol="0">
            <a:spAutoFit/>
          </a:bodyPr>
          <a:lstStyle/>
          <a:p>
            <a:pPr marL="6964" marR="18943">
              <a:lnSpc>
                <a:spcPts val="820"/>
              </a:lnSpc>
              <a:spcBef>
                <a:spcPts val="178"/>
              </a:spcBef>
            </a:pPr>
            <a:r>
              <a:rPr b="1" spc="-2" dirty="0">
                <a:solidFill>
                  <a:srgbClr val="FFFFFF"/>
                </a:solidFill>
                <a:latin typeface="Arial"/>
                <a:cs typeface="Arial"/>
              </a:rPr>
              <a:t>None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- cho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phép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các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trình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duyệt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để tải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các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trang. </a:t>
            </a:r>
            <a:r>
              <a:rPr spc="-7" dirty="0">
                <a:solidFill>
                  <a:srgbClr val="FFFFFF"/>
                </a:solidFill>
                <a:latin typeface="Arial"/>
                <a:cs typeface="Arial"/>
              </a:rPr>
              <a:t>Video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sẽ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không được 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tải về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trong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khi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trang đang được</a:t>
            </a:r>
            <a:r>
              <a:rPr spc="2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nạp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.</a:t>
            </a:r>
            <a:endParaRPr dirty="0">
              <a:latin typeface="Arial"/>
              <a:cs typeface="Arial"/>
            </a:endParaRPr>
          </a:p>
          <a:p>
            <a:pPr>
              <a:spcBef>
                <a:spcPts val="2"/>
              </a:spcBef>
            </a:pPr>
            <a:endParaRPr sz="1100" dirty="0">
              <a:latin typeface="Times New Roman"/>
              <a:cs typeface="Times New Roman"/>
            </a:endParaRPr>
          </a:p>
          <a:p>
            <a:pPr marL="5571" marR="145416">
              <a:lnSpc>
                <a:spcPts val="820"/>
              </a:lnSpc>
            </a:pPr>
            <a:r>
              <a:rPr b="1" spc="-2" dirty="0">
                <a:solidFill>
                  <a:srgbClr val="FFFFFF"/>
                </a:solidFill>
                <a:latin typeface="Arial"/>
                <a:cs typeface="Arial"/>
              </a:rPr>
              <a:t>Metadata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- cho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phép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các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trình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duyệt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để tải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các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siêu dữ liệu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khi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trang  đang được</a:t>
            </a:r>
            <a:r>
              <a:rPr spc="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nạp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.</a:t>
            </a:r>
            <a:endParaRPr dirty="0">
              <a:latin typeface="Arial"/>
              <a:cs typeface="Arial"/>
            </a:endParaRPr>
          </a:p>
          <a:p>
            <a:pPr>
              <a:spcBef>
                <a:spcPts val="13"/>
              </a:spcBef>
            </a:pPr>
            <a:endParaRPr sz="1300" dirty="0">
              <a:latin typeface="Times New Roman"/>
              <a:cs typeface="Times New Roman"/>
            </a:endParaRPr>
          </a:p>
          <a:p>
            <a:pPr marL="9193" marR="2229">
              <a:lnSpc>
                <a:spcPts val="820"/>
              </a:lnSpc>
            </a:pPr>
            <a:r>
              <a:rPr b="1" spc="-7" dirty="0">
                <a:solidFill>
                  <a:srgbClr val="FFFFFF"/>
                </a:solidFill>
                <a:latin typeface="Arial"/>
                <a:cs typeface="Arial"/>
              </a:rPr>
              <a:t>Auto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-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là thao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tác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mặc định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vì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nó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cho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phép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các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trình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duyệt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để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tải về các 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video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khi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trang </a:t>
            </a:r>
            <a:r>
              <a:rPr spc="-9" dirty="0">
                <a:solidFill>
                  <a:srgbClr val="FFFFFF"/>
                </a:solidFill>
                <a:latin typeface="Arial"/>
                <a:cs typeface="Arial"/>
              </a:rPr>
              <a:t>web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được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tải. </a:t>
            </a:r>
            <a:r>
              <a:rPr spc="-7" dirty="0">
                <a:solidFill>
                  <a:srgbClr val="FFFFFF"/>
                </a:solidFill>
                <a:latin typeface="Arial"/>
                <a:cs typeface="Arial"/>
              </a:rPr>
              <a:t>Trình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duyệt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có thể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tránh được </a:t>
            </a:r>
            <a:r>
              <a:rPr spc="-7" dirty="0">
                <a:solidFill>
                  <a:srgbClr val="FFFFFF"/>
                </a:solidFill>
                <a:latin typeface="Arial"/>
                <a:cs typeface="Arial"/>
              </a:rPr>
              <a:t>yêu</a:t>
            </a:r>
            <a:r>
              <a:rPr spc="48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cầu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.</a:t>
            </a:r>
            <a:endParaRPr dirty="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45350" y="368531"/>
            <a:ext cx="3548228" cy="375521"/>
          </a:xfrm>
          <a:prstGeom prst="rect">
            <a:avLst/>
          </a:prstGeom>
        </p:spPr>
        <p:txBody>
          <a:bodyPr vert="horz" wrap="square" lIns="0" tIns="6129" rIns="0" bIns="0" rtlCol="0">
            <a:spAutoFit/>
          </a:bodyPr>
          <a:lstStyle/>
          <a:p>
            <a:pPr marL="125916" marR="2229" indent="-120344">
              <a:lnSpc>
                <a:spcPct val="100499"/>
              </a:lnSpc>
              <a:spcBef>
                <a:spcPts val="48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6194" algn="l"/>
              </a:tabLst>
            </a:pPr>
            <a:r>
              <a:rPr dirty="0">
                <a:latin typeface="Calibri"/>
                <a:cs typeface="Calibri"/>
              </a:rPr>
              <a:t>Phần tử &lt;video&gt; bao gồm </a:t>
            </a:r>
            <a:r>
              <a:rPr spc="2" dirty="0">
                <a:latin typeface="Calibri"/>
                <a:cs typeface="Calibri"/>
              </a:rPr>
              <a:t>một thuộc </a:t>
            </a:r>
            <a:r>
              <a:rPr dirty="0">
                <a:latin typeface="Calibri"/>
                <a:cs typeface="Calibri"/>
              </a:rPr>
              <a:t>tính </a:t>
            </a:r>
            <a:r>
              <a:rPr spc="-2" dirty="0">
                <a:latin typeface="Calibri"/>
                <a:cs typeface="Calibri"/>
              </a:rPr>
              <a:t>preload </a:t>
            </a:r>
            <a:r>
              <a:rPr dirty="0">
                <a:latin typeface="Calibri"/>
                <a:cs typeface="Calibri"/>
              </a:rPr>
              <a:t>cho phép trình </a:t>
            </a:r>
            <a:r>
              <a:rPr spc="-2" dirty="0">
                <a:latin typeface="Calibri"/>
                <a:cs typeface="Calibri"/>
              </a:rPr>
              <a:t>duyệt </a:t>
            </a:r>
            <a:r>
              <a:rPr dirty="0">
                <a:latin typeface="Calibri"/>
                <a:cs typeface="Calibri"/>
              </a:rPr>
              <a:t>để </a:t>
            </a:r>
            <a:r>
              <a:rPr spc="-4" dirty="0">
                <a:latin typeface="Calibri"/>
                <a:cs typeface="Calibri"/>
              </a:rPr>
              <a:t>tải </a:t>
            </a:r>
            <a:r>
              <a:rPr spc="-9" dirty="0">
                <a:latin typeface="Calibri"/>
                <a:cs typeface="Calibri"/>
              </a:rPr>
              <a:t>về  </a:t>
            </a:r>
            <a:r>
              <a:rPr dirty="0">
                <a:latin typeface="Calibri"/>
                <a:cs typeface="Calibri"/>
              </a:rPr>
              <a:t>hoặc </a:t>
            </a:r>
            <a:r>
              <a:rPr spc="2" dirty="0">
                <a:latin typeface="Calibri"/>
                <a:cs typeface="Calibri"/>
              </a:rPr>
              <a:t>đệm </a:t>
            </a:r>
            <a:r>
              <a:rPr dirty="0">
                <a:latin typeface="Calibri"/>
                <a:cs typeface="Calibri"/>
              </a:rPr>
              <a:t>video trong khi các trang web có </a:t>
            </a:r>
            <a:r>
              <a:rPr spc="2" dirty="0">
                <a:latin typeface="Calibri"/>
                <a:cs typeface="Calibri"/>
              </a:rPr>
              <a:t>chứa </a:t>
            </a:r>
            <a:r>
              <a:rPr dirty="0">
                <a:latin typeface="Calibri"/>
                <a:cs typeface="Calibri"/>
              </a:rPr>
              <a:t>video </a:t>
            </a:r>
            <a:r>
              <a:rPr spc="2" dirty="0">
                <a:latin typeface="Calibri"/>
                <a:cs typeface="Calibri"/>
              </a:rPr>
              <a:t>đang </a:t>
            </a:r>
            <a:r>
              <a:rPr dirty="0">
                <a:latin typeface="Calibri"/>
                <a:cs typeface="Calibri"/>
              </a:rPr>
              <a:t>được </a:t>
            </a:r>
            <a:r>
              <a:rPr spc="-2" dirty="0">
                <a:latin typeface="Calibri"/>
                <a:cs typeface="Calibri"/>
              </a:rPr>
              <a:t>tải</a:t>
            </a:r>
            <a:r>
              <a:rPr spc="-8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về.</a:t>
            </a:r>
            <a:endParaRPr>
              <a:latin typeface="Calibri"/>
              <a:cs typeface="Calibri"/>
            </a:endParaRPr>
          </a:p>
          <a:p>
            <a:pPr marL="125916" indent="-120344">
              <a:spcBef>
                <a:spcPts val="11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6194" algn="l"/>
              </a:tabLst>
            </a:pPr>
            <a:r>
              <a:rPr spc="2" dirty="0">
                <a:latin typeface="Calibri"/>
                <a:cs typeface="Calibri"/>
              </a:rPr>
              <a:t>thuộc </a:t>
            </a:r>
            <a:r>
              <a:rPr dirty="0">
                <a:latin typeface="Calibri"/>
                <a:cs typeface="Calibri"/>
              </a:rPr>
              <a:t>tính preload có các giá trị</a:t>
            </a:r>
            <a:r>
              <a:rPr spc="-44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sau:</a:t>
            </a:r>
            <a:endParaRPr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21" y="59173"/>
            <a:ext cx="3918564" cy="24213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6624" y="78761"/>
            <a:ext cx="466496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spc="-2" dirty="0"/>
              <a:t>Ví</a:t>
            </a:r>
            <a:r>
              <a:rPr spc="-39" dirty="0"/>
              <a:t> </a:t>
            </a:r>
            <a:r>
              <a:rPr spc="-4" dirty="0"/>
              <a:t>dụ</a:t>
            </a:r>
            <a:endParaRPr dirty="0"/>
          </a:p>
        </p:txBody>
      </p:sp>
      <p:sp>
        <p:nvSpPr>
          <p:cNvPr id="8" name="object 8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14</a:t>
            </a:fld>
            <a:endParaRPr dirty="0"/>
          </a:p>
        </p:txBody>
      </p:sp>
      <p:sp>
        <p:nvSpPr>
          <p:cNvPr id="5" name="object 5"/>
          <p:cNvSpPr txBox="1"/>
          <p:nvPr/>
        </p:nvSpPr>
        <p:spPr>
          <a:xfrm>
            <a:off x="224764" y="387350"/>
            <a:ext cx="3563856" cy="162117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spcBef>
                <a:spcPts val="42"/>
              </a:spcBef>
            </a:pPr>
            <a:r>
              <a:rPr lang="vi-VN" sz="700" spc="-2" dirty="0">
                <a:latin typeface="Courier New"/>
                <a:cs typeface="Courier New"/>
              </a:rPr>
              <a:t>&lt;!DOCTYPE HTML&gt;</a:t>
            </a:r>
          </a:p>
          <a:p>
            <a:pPr marL="5571">
              <a:spcBef>
                <a:spcPts val="42"/>
              </a:spcBef>
            </a:pPr>
            <a:r>
              <a:rPr lang="vi-VN" sz="700" spc="-2" dirty="0">
                <a:latin typeface="Courier New"/>
                <a:cs typeface="Courier New"/>
              </a:rPr>
              <a:t>&lt;html&gt;</a:t>
            </a:r>
          </a:p>
          <a:p>
            <a:pPr marL="5571">
              <a:spcBef>
                <a:spcPts val="42"/>
              </a:spcBef>
            </a:pPr>
            <a:r>
              <a:rPr lang="vi-VN" sz="700" spc="-2" dirty="0" smtClean="0">
                <a:latin typeface="Courier New"/>
                <a:cs typeface="Courier New"/>
              </a:rPr>
              <a:t>   &lt;</a:t>
            </a:r>
            <a:r>
              <a:rPr lang="vi-VN" sz="700" spc="-2" dirty="0">
                <a:latin typeface="Courier New"/>
                <a:cs typeface="Courier New"/>
              </a:rPr>
              <a:t>head&gt;</a:t>
            </a:r>
          </a:p>
          <a:p>
            <a:pPr marL="5571">
              <a:spcBef>
                <a:spcPts val="42"/>
              </a:spcBef>
            </a:pPr>
            <a:r>
              <a:rPr lang="vi-VN" sz="700" spc="-2" dirty="0" smtClean="0">
                <a:latin typeface="Courier New"/>
                <a:cs typeface="Courier New"/>
              </a:rPr>
              <a:t>   &lt;/</a:t>
            </a:r>
            <a:r>
              <a:rPr lang="vi-VN" sz="700" spc="-2" dirty="0">
                <a:latin typeface="Courier New"/>
                <a:cs typeface="Courier New"/>
              </a:rPr>
              <a:t>head&gt;</a:t>
            </a:r>
          </a:p>
          <a:p>
            <a:pPr marL="5571">
              <a:spcBef>
                <a:spcPts val="42"/>
              </a:spcBef>
            </a:pPr>
            <a:r>
              <a:rPr lang="vi-VN" sz="700" spc="-2" dirty="0" smtClean="0">
                <a:latin typeface="Courier New"/>
                <a:cs typeface="Courier New"/>
              </a:rPr>
              <a:t>   &lt;</a:t>
            </a:r>
            <a:r>
              <a:rPr lang="vi-VN" sz="700" spc="-2" dirty="0">
                <a:latin typeface="Courier New"/>
                <a:cs typeface="Courier New"/>
              </a:rPr>
              <a:t>body&gt;</a:t>
            </a:r>
          </a:p>
          <a:p>
            <a:pPr marL="5571">
              <a:spcBef>
                <a:spcPts val="42"/>
              </a:spcBef>
            </a:pPr>
            <a:r>
              <a:rPr lang="vi-VN" sz="700" spc="-2" dirty="0" smtClean="0">
                <a:latin typeface="Courier New"/>
                <a:cs typeface="Courier New"/>
              </a:rPr>
              <a:t>      &lt;</a:t>
            </a:r>
            <a:r>
              <a:rPr lang="vi-VN" sz="700" spc="-2" dirty="0">
                <a:latin typeface="Courier New"/>
                <a:cs typeface="Courier New"/>
              </a:rPr>
              <a:t>video width=”160” height=”140” src=”D:\Source</a:t>
            </a:r>
          </a:p>
          <a:p>
            <a:pPr marL="5571">
              <a:spcBef>
                <a:spcPts val="42"/>
              </a:spcBef>
            </a:pPr>
            <a:r>
              <a:rPr lang="vi-VN" sz="700" spc="-2" dirty="0">
                <a:latin typeface="Courier New"/>
                <a:cs typeface="Courier New"/>
              </a:rPr>
              <a:t>Codes\movie.mp4” controls preload=”none” muted&gt;</a:t>
            </a:r>
          </a:p>
          <a:p>
            <a:pPr marL="5571">
              <a:spcBef>
                <a:spcPts val="42"/>
              </a:spcBef>
            </a:pPr>
            <a:r>
              <a:rPr lang="vi-VN" sz="700" spc="-2" dirty="0">
                <a:latin typeface="Courier New"/>
                <a:cs typeface="Courier New"/>
              </a:rPr>
              <a:t>Your browser does not support the video.</a:t>
            </a:r>
          </a:p>
          <a:p>
            <a:pPr marL="5571">
              <a:spcBef>
                <a:spcPts val="42"/>
              </a:spcBef>
            </a:pPr>
            <a:r>
              <a:rPr lang="vi-VN" sz="700" spc="-2" dirty="0" smtClean="0">
                <a:latin typeface="Courier New"/>
                <a:cs typeface="Courier New"/>
              </a:rPr>
              <a:t>      &lt;/</a:t>
            </a:r>
            <a:r>
              <a:rPr lang="vi-VN" sz="700" spc="-2" dirty="0">
                <a:latin typeface="Courier New"/>
                <a:cs typeface="Courier New"/>
              </a:rPr>
              <a:t>video&gt;</a:t>
            </a:r>
          </a:p>
          <a:p>
            <a:pPr marL="5571">
              <a:spcBef>
                <a:spcPts val="42"/>
              </a:spcBef>
            </a:pPr>
            <a:r>
              <a:rPr lang="vi-VN" sz="700" spc="-2" dirty="0" smtClean="0">
                <a:latin typeface="Courier New"/>
                <a:cs typeface="Courier New"/>
              </a:rPr>
              <a:t>      &lt;</a:t>
            </a:r>
            <a:r>
              <a:rPr lang="vi-VN" sz="700" spc="-2" dirty="0">
                <a:latin typeface="Courier New"/>
                <a:cs typeface="Courier New"/>
              </a:rPr>
              <a:t>video width=”160” height=”140” src=”D:\ Source</a:t>
            </a:r>
          </a:p>
          <a:p>
            <a:pPr marL="5571">
              <a:spcBef>
                <a:spcPts val="42"/>
              </a:spcBef>
            </a:pPr>
            <a:r>
              <a:rPr lang="vi-VN" sz="700" spc="-2" dirty="0">
                <a:latin typeface="Courier New"/>
                <a:cs typeface="Courier New"/>
              </a:rPr>
              <a:t>Codes\movie.mp4” controls preload=”metadata” muted&gt;</a:t>
            </a:r>
          </a:p>
          <a:p>
            <a:pPr marL="5571">
              <a:spcBef>
                <a:spcPts val="42"/>
              </a:spcBef>
            </a:pPr>
            <a:r>
              <a:rPr lang="vi-VN" sz="700" spc="-2" dirty="0">
                <a:latin typeface="Courier New"/>
                <a:cs typeface="Courier New"/>
              </a:rPr>
              <a:t>Your browser does not support the video.</a:t>
            </a:r>
          </a:p>
          <a:p>
            <a:pPr marL="5571">
              <a:spcBef>
                <a:spcPts val="42"/>
              </a:spcBef>
            </a:pPr>
            <a:r>
              <a:rPr lang="vi-VN" sz="700" spc="-2" dirty="0" smtClean="0">
                <a:latin typeface="Courier New"/>
                <a:cs typeface="Courier New"/>
              </a:rPr>
              <a:t>      &lt;/</a:t>
            </a:r>
            <a:r>
              <a:rPr lang="vi-VN" sz="700" spc="-2" dirty="0">
                <a:latin typeface="Courier New"/>
                <a:cs typeface="Courier New"/>
              </a:rPr>
              <a:t>video&gt;</a:t>
            </a:r>
          </a:p>
          <a:p>
            <a:pPr marL="5571">
              <a:spcBef>
                <a:spcPts val="42"/>
              </a:spcBef>
            </a:pPr>
            <a:r>
              <a:rPr lang="vi-VN" sz="700" spc="-2" dirty="0" smtClean="0">
                <a:latin typeface="Courier New"/>
                <a:cs typeface="Courier New"/>
              </a:rPr>
              <a:t>   &lt;/</a:t>
            </a:r>
            <a:r>
              <a:rPr lang="vi-VN" sz="700" spc="-2" dirty="0">
                <a:latin typeface="Courier New"/>
                <a:cs typeface="Courier New"/>
              </a:rPr>
              <a:t>body&gt;</a:t>
            </a:r>
          </a:p>
          <a:p>
            <a:pPr marL="5571">
              <a:spcBef>
                <a:spcPts val="42"/>
              </a:spcBef>
            </a:pPr>
            <a:r>
              <a:rPr lang="vi-VN" sz="700" spc="-2" dirty="0">
                <a:latin typeface="Courier New"/>
                <a:cs typeface="Courier New"/>
              </a:rPr>
              <a:t>&lt;/html&gt;</a:t>
            </a:r>
            <a:endParaRPr sz="700" dirty="0">
              <a:latin typeface="Courier New"/>
              <a:cs typeface="Courier New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339074" y="1758950"/>
            <a:ext cx="1552639" cy="108517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21" y="59173"/>
            <a:ext cx="3918564" cy="24213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6624" y="78761"/>
            <a:ext cx="2325877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spc="-7" dirty="0"/>
              <a:t>Thiết </a:t>
            </a:r>
            <a:r>
              <a:rPr spc="-2" dirty="0"/>
              <a:t>lập </a:t>
            </a:r>
            <a:r>
              <a:rPr spc="-4" dirty="0"/>
              <a:t>kích </a:t>
            </a:r>
            <a:r>
              <a:rPr spc="-2" dirty="0"/>
              <a:t>thước</a:t>
            </a:r>
            <a:r>
              <a:rPr spc="-4" dirty="0"/>
              <a:t> video</a:t>
            </a:r>
            <a:endParaRPr dirty="0"/>
          </a:p>
        </p:txBody>
      </p:sp>
      <p:sp>
        <p:nvSpPr>
          <p:cNvPr id="10" name="object 10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15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245350" y="368530"/>
            <a:ext cx="3550154" cy="773677"/>
          </a:xfrm>
          <a:prstGeom prst="rect">
            <a:avLst/>
          </a:prstGeom>
        </p:spPr>
        <p:txBody>
          <a:bodyPr vert="horz" wrap="square" lIns="0" tIns="6129" rIns="0" bIns="0" rtlCol="0">
            <a:spAutoFit/>
          </a:bodyPr>
          <a:lstStyle/>
          <a:p>
            <a:pPr marL="125916" marR="2507" indent="-120344">
              <a:lnSpc>
                <a:spcPct val="100499"/>
              </a:lnSpc>
              <a:spcBef>
                <a:spcPts val="48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6194" algn="l"/>
              </a:tabLst>
            </a:pPr>
            <a:r>
              <a:rPr dirty="0">
                <a:latin typeface="Calibri"/>
                <a:cs typeface="Calibri"/>
              </a:rPr>
              <a:t>Người dùng có thể </a:t>
            </a:r>
            <a:r>
              <a:rPr spc="-2" dirty="0">
                <a:latin typeface="Calibri"/>
                <a:cs typeface="Calibri"/>
              </a:rPr>
              <a:t>xác </a:t>
            </a:r>
            <a:r>
              <a:rPr dirty="0">
                <a:latin typeface="Calibri"/>
                <a:cs typeface="Calibri"/>
              </a:rPr>
              <a:t>định kích thước </a:t>
            </a:r>
            <a:r>
              <a:rPr spc="2" dirty="0">
                <a:latin typeface="Calibri"/>
                <a:cs typeface="Calibri"/>
              </a:rPr>
              <a:t>của </a:t>
            </a:r>
            <a:r>
              <a:rPr dirty="0">
                <a:latin typeface="Calibri"/>
                <a:cs typeface="Calibri"/>
              </a:rPr>
              <a:t>video </a:t>
            </a:r>
            <a:r>
              <a:rPr spc="-2" dirty="0">
                <a:latin typeface="Calibri"/>
                <a:cs typeface="Calibri"/>
              </a:rPr>
              <a:t>với </a:t>
            </a:r>
            <a:r>
              <a:rPr dirty="0">
                <a:latin typeface="Calibri"/>
                <a:cs typeface="Calibri"/>
              </a:rPr>
              <a:t>chiều cao </a:t>
            </a:r>
            <a:r>
              <a:rPr spc="-2" dirty="0">
                <a:latin typeface="Calibri"/>
                <a:cs typeface="Calibri"/>
              </a:rPr>
              <a:t>và </a:t>
            </a:r>
            <a:r>
              <a:rPr dirty="0">
                <a:latin typeface="Calibri"/>
                <a:cs typeface="Calibri"/>
              </a:rPr>
              <a:t>chiều </a:t>
            </a:r>
            <a:r>
              <a:rPr spc="-2" dirty="0">
                <a:latin typeface="Calibri"/>
                <a:cs typeface="Calibri"/>
              </a:rPr>
              <a:t>rộng  </a:t>
            </a:r>
            <a:r>
              <a:rPr spc="2" dirty="0">
                <a:latin typeface="Calibri"/>
                <a:cs typeface="Calibri"/>
              </a:rPr>
              <a:t>thuộc </a:t>
            </a:r>
            <a:r>
              <a:rPr dirty="0">
                <a:latin typeface="Calibri"/>
                <a:cs typeface="Calibri"/>
              </a:rPr>
              <a:t>tính </a:t>
            </a:r>
            <a:r>
              <a:rPr spc="2" dirty="0">
                <a:latin typeface="Calibri"/>
                <a:cs typeface="Calibri"/>
              </a:rPr>
              <a:t>của </a:t>
            </a:r>
            <a:r>
              <a:rPr dirty="0">
                <a:latin typeface="Calibri"/>
                <a:cs typeface="Calibri"/>
              </a:rPr>
              <a:t>phần tử</a:t>
            </a:r>
            <a:r>
              <a:rPr spc="-42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&lt;video&gt;.</a:t>
            </a:r>
            <a:endParaRPr>
              <a:latin typeface="Calibri"/>
              <a:cs typeface="Calibri"/>
            </a:endParaRPr>
          </a:p>
          <a:p>
            <a:pPr marL="125916" marR="2229" indent="-120344">
              <a:lnSpc>
                <a:spcPct val="101099"/>
              </a:lnSpc>
              <a:buClr>
                <a:srgbClr val="AC1317"/>
              </a:buClr>
              <a:buSzPct val="151351"/>
              <a:buFont typeface="Wingdings"/>
              <a:buChar char=""/>
              <a:tabLst>
                <a:tab pos="126194" algn="l"/>
              </a:tabLst>
            </a:pPr>
            <a:r>
              <a:rPr dirty="0">
                <a:latin typeface="Calibri"/>
                <a:cs typeface="Calibri"/>
              </a:rPr>
              <a:t>Nếu các thuộc tính </a:t>
            </a:r>
            <a:r>
              <a:rPr spc="-2" dirty="0">
                <a:latin typeface="Calibri"/>
                <a:cs typeface="Calibri"/>
              </a:rPr>
              <a:t>này </a:t>
            </a:r>
            <a:r>
              <a:rPr dirty="0">
                <a:latin typeface="Calibri"/>
                <a:cs typeface="Calibri"/>
              </a:rPr>
              <a:t>không được cung cấp sau đó trình </a:t>
            </a:r>
            <a:r>
              <a:rPr spc="-2" dirty="0">
                <a:latin typeface="Calibri"/>
                <a:cs typeface="Calibri"/>
              </a:rPr>
              <a:t>duyệt </a:t>
            </a:r>
            <a:r>
              <a:rPr dirty="0">
                <a:latin typeface="Calibri"/>
                <a:cs typeface="Calibri"/>
              </a:rPr>
              <a:t>đặt video với kích  </a:t>
            </a:r>
            <a:r>
              <a:rPr spc="2" dirty="0">
                <a:latin typeface="Calibri"/>
                <a:cs typeface="Calibri"/>
              </a:rPr>
              <a:t>thước </a:t>
            </a:r>
            <a:r>
              <a:rPr dirty="0">
                <a:latin typeface="Calibri"/>
                <a:cs typeface="Calibri"/>
              </a:rPr>
              <a:t>chính </a:t>
            </a:r>
            <a:r>
              <a:rPr spc="2" dirty="0">
                <a:latin typeface="Calibri"/>
                <a:cs typeface="Calibri"/>
              </a:rPr>
              <a:t>của</a:t>
            </a:r>
            <a:r>
              <a:rPr spc="-37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video.</a:t>
            </a:r>
            <a:endParaRPr>
              <a:latin typeface="Calibri"/>
              <a:cs typeface="Calibri"/>
            </a:endParaRPr>
          </a:p>
          <a:p>
            <a:pPr marL="125916" marR="2786" indent="-120344">
              <a:lnSpc>
                <a:spcPts val="983"/>
              </a:lnSpc>
              <a:spcBef>
                <a:spcPts val="31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6194" algn="l"/>
              </a:tabLst>
            </a:pPr>
            <a:r>
              <a:rPr spc="2" dirty="0">
                <a:latin typeface="Calibri"/>
                <a:cs typeface="Calibri"/>
              </a:rPr>
              <a:t>Mã </a:t>
            </a:r>
            <a:r>
              <a:rPr dirty="0">
                <a:latin typeface="Calibri"/>
                <a:cs typeface="Calibri"/>
              </a:rPr>
              <a:t>số câu </a:t>
            </a:r>
            <a:r>
              <a:rPr spc="-2" dirty="0">
                <a:latin typeface="Calibri"/>
                <a:cs typeface="Calibri"/>
              </a:rPr>
              <a:t>liên </a:t>
            </a:r>
            <a:r>
              <a:rPr dirty="0">
                <a:latin typeface="Calibri"/>
                <a:cs typeface="Calibri"/>
              </a:rPr>
              <a:t>quan chứng minh làm thế nào để </a:t>
            </a:r>
            <a:r>
              <a:rPr spc="2" dirty="0">
                <a:latin typeface="Calibri"/>
                <a:cs typeface="Calibri"/>
              </a:rPr>
              <a:t>áp </a:t>
            </a:r>
            <a:r>
              <a:rPr dirty="0">
                <a:latin typeface="Calibri"/>
                <a:cs typeface="Calibri"/>
              </a:rPr>
              <a:t>dụng </a:t>
            </a:r>
            <a:r>
              <a:rPr spc="-2" dirty="0">
                <a:latin typeface="Calibri"/>
                <a:cs typeface="Calibri"/>
              </a:rPr>
              <a:t>chiều </a:t>
            </a:r>
            <a:r>
              <a:rPr dirty="0">
                <a:latin typeface="Calibri"/>
                <a:cs typeface="Calibri"/>
              </a:rPr>
              <a:t>cao </a:t>
            </a:r>
            <a:r>
              <a:rPr spc="-2" dirty="0">
                <a:latin typeface="Calibri"/>
                <a:cs typeface="Calibri"/>
              </a:rPr>
              <a:t>và </a:t>
            </a:r>
            <a:r>
              <a:rPr dirty="0">
                <a:latin typeface="Calibri"/>
                <a:cs typeface="Calibri"/>
              </a:rPr>
              <a:t>các thuộc  tính chiều rộng </a:t>
            </a:r>
            <a:r>
              <a:rPr spc="2" dirty="0">
                <a:latin typeface="Calibri"/>
                <a:cs typeface="Calibri"/>
              </a:rPr>
              <a:t>đến </a:t>
            </a:r>
            <a:r>
              <a:rPr dirty="0">
                <a:latin typeface="Calibri"/>
                <a:cs typeface="Calibri"/>
              </a:rPr>
              <a:t>các yếu </a:t>
            </a:r>
            <a:r>
              <a:rPr spc="-2" dirty="0">
                <a:latin typeface="Calibri"/>
                <a:cs typeface="Calibri"/>
              </a:rPr>
              <a:t>tố</a:t>
            </a:r>
            <a:r>
              <a:rPr spc="-53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&lt;video&gt;.</a:t>
            </a:r>
            <a:endParaRPr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207385" y="2293515"/>
            <a:ext cx="1715800" cy="99647"/>
          </a:xfrm>
          <a:prstGeom prst="rect">
            <a:avLst/>
          </a:prstGeom>
        </p:spPr>
        <p:txBody>
          <a:bodyPr vert="horz" wrap="square" lIns="0" tIns="7243" rIns="0" bIns="0" rtlCol="0">
            <a:spAutoFit/>
          </a:bodyPr>
          <a:lstStyle/>
          <a:p>
            <a:pPr marL="5571">
              <a:spcBef>
                <a:spcPts val="57"/>
              </a:spcBef>
              <a:tabLst>
                <a:tab pos="428169" algn="l"/>
                <a:tab pos="1118198" algn="l"/>
              </a:tabLst>
            </a:pPr>
            <a:r>
              <a:rPr sz="600" spc="4" dirty="0">
                <a:latin typeface="Courier New"/>
                <a:cs typeface="Courier New"/>
              </a:rPr>
              <a:t>controls	preload=”auto”	width=”360”</a:t>
            </a:r>
            <a:endParaRPr sz="600" dirty="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45350" y="1195818"/>
            <a:ext cx="2065124" cy="1296000"/>
          </a:xfrm>
          <a:prstGeom prst="rect">
            <a:avLst/>
          </a:prstGeom>
        </p:spPr>
        <p:txBody>
          <a:bodyPr vert="horz" wrap="square" lIns="0" tIns="7243" rIns="0" bIns="0" rtlCol="0">
            <a:spAutoFit/>
          </a:bodyPr>
          <a:lstStyle/>
          <a:p>
            <a:pPr marL="5571">
              <a:spcBef>
                <a:spcPts val="57"/>
              </a:spcBef>
            </a:pPr>
            <a:r>
              <a:rPr sz="600" spc="4" dirty="0">
                <a:latin typeface="Courier New"/>
                <a:cs typeface="Courier New"/>
              </a:rPr>
              <a:t>&lt;!DOCTYPE HTML&gt;</a:t>
            </a:r>
            <a:endParaRPr sz="600" dirty="0">
              <a:latin typeface="Courier New"/>
              <a:cs typeface="Courier New"/>
            </a:endParaRPr>
          </a:p>
          <a:p>
            <a:pPr marL="5571">
              <a:spcBef>
                <a:spcPts val="15"/>
              </a:spcBef>
            </a:pPr>
            <a:r>
              <a:rPr sz="600" spc="4" dirty="0">
                <a:latin typeface="Courier New"/>
                <a:cs typeface="Courier New"/>
              </a:rPr>
              <a:t>&lt;html&gt;</a:t>
            </a:r>
            <a:endParaRPr sz="600" dirty="0">
              <a:latin typeface="Courier New"/>
              <a:cs typeface="Courier New"/>
            </a:endParaRPr>
          </a:p>
          <a:p>
            <a:pPr marL="94994">
              <a:spcBef>
                <a:spcPts val="18"/>
              </a:spcBef>
            </a:pPr>
            <a:r>
              <a:rPr sz="600" spc="4" dirty="0">
                <a:latin typeface="Courier New"/>
                <a:cs typeface="Courier New"/>
              </a:rPr>
              <a:t>&lt;head&gt;</a:t>
            </a:r>
            <a:endParaRPr sz="600" dirty="0">
              <a:latin typeface="Courier New"/>
              <a:cs typeface="Courier New"/>
            </a:endParaRPr>
          </a:p>
          <a:p>
            <a:pPr marL="94994">
              <a:spcBef>
                <a:spcPts val="22"/>
              </a:spcBef>
            </a:pPr>
            <a:r>
              <a:rPr sz="600" spc="4" dirty="0">
                <a:latin typeface="Courier New"/>
                <a:cs typeface="Courier New"/>
              </a:rPr>
              <a:t>&lt;/head&gt;</a:t>
            </a:r>
            <a:endParaRPr sz="600" dirty="0">
              <a:latin typeface="Courier New"/>
              <a:cs typeface="Courier New"/>
            </a:endParaRPr>
          </a:p>
          <a:p>
            <a:pPr marL="184137">
              <a:spcBef>
                <a:spcPts val="15"/>
              </a:spcBef>
            </a:pPr>
            <a:r>
              <a:rPr sz="600" spc="4" dirty="0">
                <a:latin typeface="Courier New"/>
                <a:cs typeface="Courier New"/>
              </a:rPr>
              <a:t>&lt;title&gt; Video</a:t>
            </a:r>
            <a:r>
              <a:rPr sz="600" spc="11" dirty="0">
                <a:latin typeface="Courier New"/>
                <a:cs typeface="Courier New"/>
              </a:rPr>
              <a:t> </a:t>
            </a:r>
            <a:r>
              <a:rPr sz="600" spc="4" dirty="0">
                <a:latin typeface="Courier New"/>
                <a:cs typeface="Courier New"/>
              </a:rPr>
              <a:t>Size&lt;/title&gt;</a:t>
            </a:r>
            <a:endParaRPr sz="600" dirty="0">
              <a:latin typeface="Courier New"/>
              <a:cs typeface="Courier New"/>
            </a:endParaRPr>
          </a:p>
          <a:p>
            <a:pPr marL="184137" marR="1470595" indent="-89144">
              <a:lnSpc>
                <a:spcPts val="706"/>
              </a:lnSpc>
              <a:spcBef>
                <a:spcPts val="20"/>
              </a:spcBef>
            </a:pPr>
            <a:r>
              <a:rPr sz="600" spc="4" dirty="0">
                <a:latin typeface="Courier New"/>
                <a:cs typeface="Courier New"/>
              </a:rPr>
              <a:t>&lt;style&gt;  vi</a:t>
            </a:r>
            <a:r>
              <a:rPr sz="600" dirty="0">
                <a:latin typeface="Courier New"/>
                <a:cs typeface="Courier New"/>
              </a:rPr>
              <a:t>d</a:t>
            </a:r>
            <a:r>
              <a:rPr sz="600" spc="4" dirty="0">
                <a:latin typeface="Courier New"/>
                <a:cs typeface="Courier New"/>
              </a:rPr>
              <a:t>eo{</a:t>
            </a:r>
            <a:endParaRPr sz="600" dirty="0">
              <a:latin typeface="Courier New"/>
              <a:cs typeface="Courier New"/>
            </a:endParaRPr>
          </a:p>
          <a:p>
            <a:pPr marL="273560">
              <a:lnSpc>
                <a:spcPts val="671"/>
              </a:lnSpc>
            </a:pPr>
            <a:r>
              <a:rPr sz="600" spc="4" dirty="0">
                <a:latin typeface="Courier New"/>
                <a:cs typeface="Courier New"/>
              </a:rPr>
              <a:t>background-color:</a:t>
            </a:r>
            <a:r>
              <a:rPr sz="600" spc="7" dirty="0">
                <a:latin typeface="Courier New"/>
                <a:cs typeface="Courier New"/>
              </a:rPr>
              <a:t> </a:t>
            </a:r>
            <a:r>
              <a:rPr sz="600" spc="4" dirty="0">
                <a:latin typeface="Courier New"/>
                <a:cs typeface="Courier New"/>
              </a:rPr>
              <a:t>black;</a:t>
            </a:r>
            <a:endParaRPr sz="600" dirty="0">
              <a:latin typeface="Courier New"/>
              <a:cs typeface="Courier New"/>
            </a:endParaRPr>
          </a:p>
          <a:p>
            <a:pPr marL="273560">
              <a:spcBef>
                <a:spcPts val="18"/>
              </a:spcBef>
            </a:pPr>
            <a:r>
              <a:rPr sz="600" spc="4" dirty="0">
                <a:latin typeface="Courier New"/>
                <a:cs typeface="Courier New"/>
              </a:rPr>
              <a:t>border: medium double black;</a:t>
            </a:r>
            <a:endParaRPr sz="600" dirty="0">
              <a:latin typeface="Courier New"/>
              <a:cs typeface="Courier New"/>
            </a:endParaRPr>
          </a:p>
          <a:p>
            <a:pPr marL="184137">
              <a:spcBef>
                <a:spcPts val="20"/>
              </a:spcBef>
            </a:pPr>
            <a:r>
              <a:rPr sz="600" spc="4" dirty="0">
                <a:latin typeface="Courier New"/>
                <a:cs typeface="Courier New"/>
              </a:rPr>
              <a:t>}</a:t>
            </a:r>
            <a:endParaRPr sz="600" dirty="0">
              <a:latin typeface="Courier New"/>
              <a:cs typeface="Courier New"/>
            </a:endParaRPr>
          </a:p>
          <a:p>
            <a:pPr marL="94994">
              <a:spcBef>
                <a:spcPts val="18"/>
              </a:spcBef>
            </a:pPr>
            <a:r>
              <a:rPr sz="600" spc="4" dirty="0">
                <a:latin typeface="Courier New"/>
                <a:cs typeface="Courier New"/>
              </a:rPr>
              <a:t>&lt;/style&gt;</a:t>
            </a:r>
            <a:endParaRPr sz="600" dirty="0">
              <a:latin typeface="Courier New"/>
              <a:cs typeface="Courier New"/>
            </a:endParaRPr>
          </a:p>
          <a:p>
            <a:pPr marL="94994">
              <a:spcBef>
                <a:spcPts val="15"/>
              </a:spcBef>
            </a:pPr>
            <a:r>
              <a:rPr sz="600" spc="4" dirty="0">
                <a:latin typeface="Courier New"/>
                <a:cs typeface="Courier New"/>
              </a:rPr>
              <a:t>&lt;body&gt;</a:t>
            </a:r>
            <a:endParaRPr sz="600" dirty="0">
              <a:latin typeface="Courier New"/>
              <a:cs typeface="Courier New"/>
            </a:endParaRPr>
          </a:p>
          <a:p>
            <a:pPr marL="125916" marR="2229" indent="57943">
              <a:lnSpc>
                <a:spcPct val="102299"/>
              </a:lnSpc>
              <a:spcBef>
                <a:spcPts val="7"/>
              </a:spcBef>
              <a:tabLst>
                <a:tab pos="517591" algn="l"/>
                <a:tab pos="1207063" algn="l"/>
              </a:tabLst>
            </a:pPr>
            <a:r>
              <a:rPr sz="600" spc="4" dirty="0">
                <a:latin typeface="Courier New"/>
                <a:cs typeface="Courier New"/>
              </a:rPr>
              <a:t>&lt;v</a:t>
            </a:r>
            <a:r>
              <a:rPr sz="600" dirty="0">
                <a:latin typeface="Courier New"/>
                <a:cs typeface="Courier New"/>
              </a:rPr>
              <a:t>i</a:t>
            </a:r>
            <a:r>
              <a:rPr sz="600" spc="4" dirty="0">
                <a:latin typeface="Courier New"/>
                <a:cs typeface="Courier New"/>
              </a:rPr>
              <a:t>deo</a:t>
            </a:r>
            <a:r>
              <a:rPr sz="600" dirty="0">
                <a:latin typeface="Courier New"/>
                <a:cs typeface="Courier New"/>
              </a:rPr>
              <a:t>	s</a:t>
            </a:r>
            <a:r>
              <a:rPr sz="600" spc="4" dirty="0">
                <a:latin typeface="Courier New"/>
                <a:cs typeface="Courier New"/>
              </a:rPr>
              <a:t>r</a:t>
            </a:r>
            <a:r>
              <a:rPr sz="600" dirty="0">
                <a:latin typeface="Courier New"/>
                <a:cs typeface="Courier New"/>
              </a:rPr>
              <a:t>c</a:t>
            </a:r>
            <a:r>
              <a:rPr sz="600" spc="4" dirty="0">
                <a:latin typeface="Courier New"/>
                <a:cs typeface="Courier New"/>
              </a:rPr>
              <a:t>=”</a:t>
            </a:r>
            <a:r>
              <a:rPr sz="600" spc="7" dirty="0">
                <a:latin typeface="Courier New"/>
                <a:cs typeface="Courier New"/>
              </a:rPr>
              <a:t>D</a:t>
            </a:r>
            <a:r>
              <a:rPr sz="600" dirty="0">
                <a:latin typeface="Courier New"/>
                <a:cs typeface="Courier New"/>
              </a:rPr>
              <a:t>:</a:t>
            </a:r>
            <a:r>
              <a:rPr sz="600" spc="7" dirty="0">
                <a:latin typeface="Courier New"/>
                <a:cs typeface="Courier New"/>
              </a:rPr>
              <a:t>\</a:t>
            </a:r>
            <a:r>
              <a:rPr sz="600" spc="4" dirty="0">
                <a:latin typeface="Courier New"/>
                <a:cs typeface="Courier New"/>
              </a:rPr>
              <a:t>S</a:t>
            </a:r>
            <a:r>
              <a:rPr sz="600" dirty="0">
                <a:latin typeface="Courier New"/>
                <a:cs typeface="Courier New"/>
              </a:rPr>
              <a:t>o</a:t>
            </a:r>
            <a:r>
              <a:rPr sz="600" spc="4" dirty="0">
                <a:latin typeface="Courier New"/>
                <a:cs typeface="Courier New"/>
              </a:rPr>
              <a:t>ur</a:t>
            </a:r>
            <a:r>
              <a:rPr sz="600" dirty="0">
                <a:latin typeface="Courier New"/>
                <a:cs typeface="Courier New"/>
              </a:rPr>
              <a:t>c</a:t>
            </a:r>
            <a:r>
              <a:rPr sz="600" spc="4" dirty="0">
                <a:latin typeface="Courier New"/>
                <a:cs typeface="Courier New"/>
              </a:rPr>
              <a:t>e</a:t>
            </a:r>
            <a:r>
              <a:rPr sz="600" dirty="0">
                <a:latin typeface="Courier New"/>
                <a:cs typeface="Courier New"/>
              </a:rPr>
              <a:t>	</a:t>
            </a:r>
            <a:r>
              <a:rPr sz="600" spc="4" dirty="0">
                <a:latin typeface="Courier New"/>
                <a:cs typeface="Courier New"/>
              </a:rPr>
              <a:t>C</a:t>
            </a:r>
            <a:r>
              <a:rPr sz="600" dirty="0">
                <a:latin typeface="Courier New"/>
                <a:cs typeface="Courier New"/>
              </a:rPr>
              <a:t>o</a:t>
            </a:r>
            <a:r>
              <a:rPr sz="600" spc="4" dirty="0">
                <a:latin typeface="Courier New"/>
                <a:cs typeface="Courier New"/>
              </a:rPr>
              <a:t>de</a:t>
            </a:r>
            <a:r>
              <a:rPr sz="600" spc="7" dirty="0">
                <a:latin typeface="Courier New"/>
                <a:cs typeface="Courier New"/>
              </a:rPr>
              <a:t>s</a:t>
            </a:r>
            <a:r>
              <a:rPr sz="600" dirty="0">
                <a:latin typeface="Courier New"/>
                <a:cs typeface="Courier New"/>
              </a:rPr>
              <a:t>\</a:t>
            </a:r>
            <a:r>
              <a:rPr sz="600" spc="4" dirty="0">
                <a:latin typeface="Courier New"/>
                <a:cs typeface="Courier New"/>
              </a:rPr>
              <a:t>mo</a:t>
            </a:r>
            <a:r>
              <a:rPr sz="600" dirty="0">
                <a:latin typeface="Courier New"/>
                <a:cs typeface="Courier New"/>
              </a:rPr>
              <a:t>v</a:t>
            </a:r>
            <a:r>
              <a:rPr sz="600" spc="4" dirty="0">
                <a:latin typeface="Courier New"/>
                <a:cs typeface="Courier New"/>
              </a:rPr>
              <a:t>i</a:t>
            </a:r>
            <a:r>
              <a:rPr sz="600" spc="7" dirty="0">
                <a:latin typeface="Courier New"/>
                <a:cs typeface="Courier New"/>
              </a:rPr>
              <a:t>e</a:t>
            </a:r>
            <a:r>
              <a:rPr sz="600" dirty="0">
                <a:latin typeface="Courier New"/>
                <a:cs typeface="Courier New"/>
              </a:rPr>
              <a:t>.</a:t>
            </a:r>
            <a:r>
              <a:rPr sz="600" spc="4" dirty="0">
                <a:latin typeface="Courier New"/>
                <a:cs typeface="Courier New"/>
              </a:rPr>
              <a:t>mp</a:t>
            </a:r>
            <a:r>
              <a:rPr sz="600" dirty="0">
                <a:latin typeface="Courier New"/>
                <a:cs typeface="Courier New"/>
              </a:rPr>
              <a:t>4</a:t>
            </a:r>
            <a:r>
              <a:rPr sz="600" spc="4" dirty="0">
                <a:latin typeface="Courier New"/>
                <a:cs typeface="Courier New"/>
              </a:rPr>
              <a:t>”  height=”340”&gt;</a:t>
            </a:r>
            <a:endParaRPr sz="600" dirty="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45349" y="2459782"/>
            <a:ext cx="3372203" cy="376646"/>
          </a:xfrm>
          <a:prstGeom prst="rect">
            <a:avLst/>
          </a:prstGeom>
        </p:spPr>
        <p:txBody>
          <a:bodyPr vert="horz" wrap="square" lIns="0" tIns="7243" rIns="0" bIns="0" rtlCol="0">
            <a:spAutoFit/>
          </a:bodyPr>
          <a:lstStyle/>
          <a:p>
            <a:pPr marL="273560">
              <a:spcBef>
                <a:spcPts val="57"/>
              </a:spcBef>
            </a:pPr>
            <a:r>
              <a:rPr sz="600" spc="4" dirty="0">
                <a:latin typeface="Courier New"/>
                <a:cs typeface="Courier New"/>
              </a:rPr>
              <a:t>Your browser does not support the</a:t>
            </a:r>
            <a:r>
              <a:rPr sz="600" spc="-4" dirty="0">
                <a:latin typeface="Courier New"/>
                <a:cs typeface="Courier New"/>
              </a:rPr>
              <a:t> </a:t>
            </a:r>
            <a:r>
              <a:rPr sz="600" spc="4" dirty="0">
                <a:latin typeface="Courier New"/>
                <a:cs typeface="Courier New"/>
              </a:rPr>
              <a:t>video.</a:t>
            </a:r>
            <a:endParaRPr sz="600" dirty="0">
              <a:latin typeface="Courier New"/>
              <a:cs typeface="Courier New"/>
            </a:endParaRPr>
          </a:p>
          <a:p>
            <a:pPr marL="184137">
              <a:spcBef>
                <a:spcPts val="22"/>
              </a:spcBef>
            </a:pPr>
            <a:r>
              <a:rPr sz="600" spc="4" dirty="0">
                <a:latin typeface="Courier New"/>
                <a:cs typeface="Courier New"/>
              </a:rPr>
              <a:t>&lt;/video&gt;</a:t>
            </a:r>
            <a:endParaRPr sz="600" dirty="0">
              <a:latin typeface="Courier New"/>
              <a:cs typeface="Courier New"/>
            </a:endParaRPr>
          </a:p>
          <a:p>
            <a:pPr marL="94994">
              <a:spcBef>
                <a:spcPts val="15"/>
              </a:spcBef>
            </a:pPr>
            <a:r>
              <a:rPr sz="600" spc="4" dirty="0">
                <a:latin typeface="Courier New"/>
                <a:cs typeface="Courier New"/>
              </a:rPr>
              <a:t>&lt;/body&gt;</a:t>
            </a:r>
            <a:endParaRPr sz="600" dirty="0">
              <a:latin typeface="Courier New"/>
              <a:cs typeface="Courier New"/>
            </a:endParaRPr>
          </a:p>
          <a:p>
            <a:pPr marL="5571">
              <a:spcBef>
                <a:spcPts val="15"/>
              </a:spcBef>
            </a:pPr>
            <a:r>
              <a:rPr sz="600" spc="4" dirty="0">
                <a:latin typeface="Courier New"/>
                <a:cs typeface="Courier New"/>
              </a:rPr>
              <a:t>&lt;/html&gt;</a:t>
            </a:r>
            <a:endParaRPr sz="600" dirty="0">
              <a:latin typeface="Courier New"/>
              <a:cs typeface="Courier New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513806" y="996950"/>
            <a:ext cx="1103747" cy="122904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21" y="59173"/>
            <a:ext cx="3918564" cy="24213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6624" y="78761"/>
            <a:ext cx="2243636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spc="-7" dirty="0"/>
              <a:t>Chuyển </a:t>
            </a:r>
            <a:r>
              <a:rPr spc="-2" dirty="0"/>
              <a:t>đổi </a:t>
            </a:r>
            <a:r>
              <a:rPr spc="-9" dirty="0"/>
              <a:t>các </a:t>
            </a:r>
            <a:r>
              <a:rPr spc="-11" dirty="0"/>
              <a:t>tệp</a:t>
            </a:r>
            <a:r>
              <a:rPr dirty="0"/>
              <a:t> </a:t>
            </a:r>
            <a:r>
              <a:rPr spc="-4" dirty="0"/>
              <a:t>video</a:t>
            </a:r>
            <a:endParaRPr dirty="0"/>
          </a:p>
        </p:txBody>
      </p:sp>
      <p:sp>
        <p:nvSpPr>
          <p:cNvPr id="9" name="object 9"/>
          <p:cNvSpPr txBox="1">
            <a:spLocks noGrp="1"/>
          </p:cNvSpPr>
          <p:nvPr>
            <p:ph type="sldNum" idx="12"/>
          </p:nvPr>
        </p:nvSpPr>
        <p:spPr>
          <a:xfrm>
            <a:off x="3762773" y="2914030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16</a:t>
            </a:fld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332708" y="827287"/>
            <a:ext cx="3317181" cy="84475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33368" y="1667539"/>
            <a:ext cx="3316521" cy="38428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33368" y="2075632"/>
            <a:ext cx="3316521" cy="38428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45625" y="396191"/>
            <a:ext cx="3677560" cy="1951080"/>
          </a:xfrm>
          <a:prstGeom prst="rect">
            <a:avLst/>
          </a:prstGeom>
        </p:spPr>
        <p:txBody>
          <a:bodyPr vert="horz" wrap="square" lIns="0" tIns="6129" rIns="0" bIns="0" rtlCol="0">
            <a:spAutoFit/>
          </a:bodyPr>
          <a:lstStyle/>
          <a:p>
            <a:pPr marL="125916" marR="2229" indent="-120344">
              <a:lnSpc>
                <a:spcPct val="100499"/>
              </a:lnSpc>
              <a:spcBef>
                <a:spcPts val="48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6194" algn="l"/>
              </a:tabLst>
            </a:pPr>
            <a:r>
              <a:rPr dirty="0">
                <a:latin typeface="Calibri"/>
                <a:cs typeface="Calibri"/>
              </a:rPr>
              <a:t>Có nhiều </a:t>
            </a:r>
            <a:r>
              <a:rPr spc="-2" dirty="0">
                <a:latin typeface="Calibri"/>
                <a:cs typeface="Calibri"/>
              </a:rPr>
              <a:t>vấn </a:t>
            </a:r>
            <a:r>
              <a:rPr dirty="0">
                <a:latin typeface="Calibri"/>
                <a:cs typeface="Calibri"/>
              </a:rPr>
              <a:t>đề </a:t>
            </a:r>
            <a:r>
              <a:rPr spc="-2" dirty="0">
                <a:latin typeface="Calibri"/>
                <a:cs typeface="Calibri"/>
              </a:rPr>
              <a:t>với </a:t>
            </a:r>
            <a:r>
              <a:rPr dirty="0">
                <a:latin typeface="Calibri"/>
                <a:cs typeface="Calibri"/>
              </a:rPr>
              <a:t>các nhà cung cấp trình </a:t>
            </a:r>
            <a:r>
              <a:rPr spc="-2" dirty="0">
                <a:latin typeface="Calibri"/>
                <a:cs typeface="Calibri"/>
              </a:rPr>
              <a:t>duyệt </a:t>
            </a:r>
            <a:r>
              <a:rPr dirty="0">
                <a:latin typeface="Calibri"/>
                <a:cs typeface="Calibri"/>
              </a:rPr>
              <a:t>để </a:t>
            </a:r>
            <a:r>
              <a:rPr spc="2" dirty="0">
                <a:latin typeface="Calibri"/>
                <a:cs typeface="Calibri"/>
              </a:rPr>
              <a:t>hỗ </a:t>
            </a:r>
            <a:r>
              <a:rPr spc="-2" dirty="0">
                <a:latin typeface="Calibri"/>
                <a:cs typeface="Calibri"/>
              </a:rPr>
              <a:t>trợ </a:t>
            </a:r>
            <a:r>
              <a:rPr dirty="0">
                <a:latin typeface="Calibri"/>
                <a:cs typeface="Calibri"/>
              </a:rPr>
              <a:t>các định dạng video  </a:t>
            </a:r>
            <a:r>
              <a:rPr spc="2" dirty="0">
                <a:latin typeface="Calibri"/>
                <a:cs typeface="Calibri"/>
              </a:rPr>
              <a:t>khác </a:t>
            </a:r>
            <a:r>
              <a:rPr dirty="0">
                <a:latin typeface="Calibri"/>
                <a:cs typeface="Calibri"/>
              </a:rPr>
              <a:t>nhau trên trang</a:t>
            </a:r>
            <a:r>
              <a:rPr spc="-26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web.</a:t>
            </a:r>
          </a:p>
          <a:p>
            <a:pPr marL="125916" marR="3064" indent="-120344">
              <a:lnSpc>
                <a:spcPct val="101099"/>
              </a:lnSpc>
              <a:buClr>
                <a:srgbClr val="AC1317"/>
              </a:buClr>
              <a:buSzPct val="151351"/>
              <a:buFont typeface="Wingdings"/>
              <a:buChar char=""/>
              <a:tabLst>
                <a:tab pos="126194" algn="l"/>
              </a:tabLst>
            </a:pPr>
            <a:r>
              <a:rPr dirty="0">
                <a:latin typeface="Calibri"/>
                <a:cs typeface="Calibri"/>
              </a:rPr>
              <a:t>Sau </a:t>
            </a:r>
            <a:r>
              <a:rPr spc="-2" dirty="0">
                <a:latin typeface="Calibri"/>
                <a:cs typeface="Calibri"/>
              </a:rPr>
              <a:t>đây </a:t>
            </a:r>
            <a:r>
              <a:rPr dirty="0">
                <a:latin typeface="Calibri"/>
                <a:cs typeface="Calibri"/>
              </a:rPr>
              <a:t>là </a:t>
            </a:r>
            <a:r>
              <a:rPr spc="2" dirty="0">
                <a:latin typeface="Calibri"/>
                <a:cs typeface="Calibri"/>
              </a:rPr>
              <a:t>một </a:t>
            </a:r>
            <a:r>
              <a:rPr dirty="0">
                <a:latin typeface="Calibri"/>
                <a:cs typeface="Calibri"/>
              </a:rPr>
              <a:t>số các định dạng video được </a:t>
            </a:r>
            <a:r>
              <a:rPr spc="2" dirty="0">
                <a:latin typeface="Calibri"/>
                <a:cs typeface="Calibri"/>
              </a:rPr>
              <a:t>hỗ </a:t>
            </a:r>
            <a:r>
              <a:rPr spc="-2" dirty="0">
                <a:latin typeface="Calibri"/>
                <a:cs typeface="Calibri"/>
              </a:rPr>
              <a:t>trợ </a:t>
            </a:r>
            <a:r>
              <a:rPr dirty="0">
                <a:latin typeface="Calibri"/>
                <a:cs typeface="Calibri"/>
              </a:rPr>
              <a:t>bởi các trình </a:t>
            </a:r>
            <a:r>
              <a:rPr spc="-2" dirty="0">
                <a:latin typeface="Calibri"/>
                <a:cs typeface="Calibri"/>
              </a:rPr>
              <a:t>duyệt </a:t>
            </a:r>
            <a:r>
              <a:rPr dirty="0">
                <a:latin typeface="Calibri"/>
                <a:cs typeface="Calibri"/>
              </a:rPr>
              <a:t>quan  </a:t>
            </a:r>
            <a:r>
              <a:rPr spc="-2" dirty="0">
                <a:latin typeface="Calibri"/>
                <a:cs typeface="Calibri"/>
              </a:rPr>
              <a:t>trọng:</a:t>
            </a:r>
            <a:endParaRPr dirty="0">
              <a:latin typeface="Calibri"/>
              <a:cs typeface="Calibri"/>
            </a:endParaRPr>
          </a:p>
          <a:p>
            <a:pPr>
              <a:spcBef>
                <a:spcPts val="2"/>
              </a:spcBef>
            </a:pPr>
            <a:endParaRPr sz="900" dirty="0">
              <a:latin typeface="Times New Roman"/>
              <a:cs typeface="Times New Roman"/>
            </a:endParaRPr>
          </a:p>
          <a:p>
            <a:pPr marL="166866" marR="300025">
              <a:lnSpc>
                <a:spcPts val="820"/>
              </a:lnSpc>
              <a:spcBef>
                <a:spcPts val="2"/>
              </a:spcBef>
            </a:pPr>
            <a:r>
              <a:rPr b="1" spc="-2" dirty="0">
                <a:solidFill>
                  <a:srgbClr val="FFFFFF"/>
                </a:solidFill>
                <a:latin typeface="Arial"/>
                <a:cs typeface="Arial"/>
              </a:rPr>
              <a:t>Ogg/Theora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-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là một mã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nguồn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mở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và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quyền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miễn phí. Định dạng này  được hỗ trợ bởi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các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trình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duyệt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như Opera,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Chrome,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và</a:t>
            </a:r>
            <a:r>
              <a:rPr spc="3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Firefox.</a:t>
            </a:r>
            <a:endParaRPr dirty="0">
              <a:latin typeface="Arial"/>
              <a:cs typeface="Arial"/>
            </a:endParaRPr>
          </a:p>
          <a:p>
            <a:pPr>
              <a:spcBef>
                <a:spcPts val="2"/>
              </a:spcBef>
            </a:pPr>
            <a:endParaRPr sz="900" dirty="0">
              <a:latin typeface="Times New Roman"/>
              <a:cs typeface="Times New Roman"/>
            </a:endParaRPr>
          </a:p>
          <a:p>
            <a:pPr marL="165473" marR="329554" algn="just">
              <a:lnSpc>
                <a:spcPct val="86400"/>
              </a:lnSpc>
            </a:pPr>
            <a:r>
              <a:rPr b="1" spc="-4" dirty="0">
                <a:solidFill>
                  <a:srgbClr val="FFFFFF"/>
                </a:solidFill>
                <a:latin typeface="Arial"/>
                <a:cs typeface="Arial"/>
              </a:rPr>
              <a:t>WebM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-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là một định dạng miễn phí bản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quyền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và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bằng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sáng chế miễn  phí được hỗ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trợ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bởi Google. Định dạng này được hỗ trợ bởi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các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trình 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duyệt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như Opera,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Chrome,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và</a:t>
            </a:r>
            <a:r>
              <a:rPr spc="3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Firefox.</a:t>
            </a:r>
            <a:endParaRPr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200" dirty="0">
              <a:latin typeface="Times New Roman"/>
              <a:cs typeface="Times New Roman"/>
            </a:endParaRPr>
          </a:p>
          <a:p>
            <a:pPr marL="165752"/>
            <a:r>
              <a:rPr b="1" spc="-2" dirty="0">
                <a:solidFill>
                  <a:srgbClr val="FFFFFF"/>
                </a:solidFill>
                <a:latin typeface="Arial"/>
                <a:cs typeface="Arial"/>
              </a:rPr>
              <a:t>H.264/MP4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-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được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hỗ trợ trên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iPhone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và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Google Android thiết</a:t>
            </a:r>
            <a:r>
              <a:rPr spc="-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bị.</a:t>
            </a:r>
            <a:endParaRPr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900" dirty="0">
              <a:latin typeface="Times New Roman"/>
              <a:cs typeface="Times New Roman"/>
            </a:endParaRPr>
          </a:p>
          <a:p>
            <a:pPr>
              <a:spcBef>
                <a:spcPts val="20"/>
              </a:spcBef>
            </a:pPr>
            <a:endParaRPr dirty="0">
              <a:latin typeface="Times New Roman"/>
              <a:cs typeface="Times New Roman"/>
            </a:endParaRPr>
          </a:p>
          <a:p>
            <a:pPr marL="165752" marR="372176">
              <a:lnSpc>
                <a:spcPts val="820"/>
              </a:lnSpc>
            </a:pPr>
            <a:r>
              <a:rPr b="1" spc="-2" dirty="0">
                <a:solidFill>
                  <a:srgbClr val="FFFFFF"/>
                </a:solidFill>
                <a:latin typeface="Arial"/>
                <a:cs typeface="Arial"/>
              </a:rPr>
              <a:t>Micro </a:t>
            </a:r>
            <a:r>
              <a:rPr b="1" spc="-4" dirty="0">
                <a:solidFill>
                  <a:srgbClr val="FFFFFF"/>
                </a:solidFill>
                <a:latin typeface="Arial"/>
                <a:cs typeface="Arial"/>
              </a:rPr>
              <a:t>Video </a:t>
            </a:r>
            <a:r>
              <a:rPr b="1" spc="-2" dirty="0">
                <a:solidFill>
                  <a:srgbClr val="FFFFFF"/>
                </a:solidFill>
                <a:latin typeface="Arial"/>
                <a:cs typeface="Arial"/>
              </a:rPr>
              <a:t>Controller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-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chuyển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đổi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tạo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ra tất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cả các file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mà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người 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dùng đòi hỏi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cho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phần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tử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&lt;video&gt; HTML5 hoạt động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trên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trình</a:t>
            </a:r>
            <a:r>
              <a:rPr spc="1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duyệt.</a:t>
            </a:r>
            <a:endParaRPr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21" y="59173"/>
            <a:ext cx="3918564" cy="24213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7114" y="82020"/>
            <a:ext cx="3335334" cy="174903"/>
          </a:xfrm>
          <a:prstGeom prst="rect">
            <a:avLst/>
          </a:prstGeom>
        </p:spPr>
        <p:txBody>
          <a:bodyPr vert="horz" wrap="square" lIns="0" tIns="5571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4"/>
              </a:spcBef>
              <a:tabLst>
                <a:tab pos="1554167" algn="l"/>
              </a:tabLst>
            </a:pPr>
            <a:r>
              <a:rPr dirty="0"/>
              <a:t>Khả </a:t>
            </a:r>
            <a:r>
              <a:rPr spc="-2" dirty="0"/>
              <a:t>năng </a:t>
            </a:r>
            <a:r>
              <a:rPr dirty="0"/>
              <a:t>truy </a:t>
            </a:r>
            <a:r>
              <a:rPr spc="-4" dirty="0" err="1"/>
              <a:t>cập</a:t>
            </a:r>
            <a:r>
              <a:rPr spc="-9" dirty="0"/>
              <a:t> </a:t>
            </a:r>
            <a:r>
              <a:rPr spc="-4" dirty="0" err="1"/>
              <a:t>các</a:t>
            </a:r>
            <a:r>
              <a:rPr lang="en-US" spc="-4" dirty="0"/>
              <a:t> </a:t>
            </a:r>
            <a:r>
              <a:rPr spc="-2" dirty="0" err="1"/>
              <a:t>phần</a:t>
            </a:r>
            <a:r>
              <a:rPr spc="-2" dirty="0"/>
              <a:t> </a:t>
            </a:r>
            <a:r>
              <a:rPr dirty="0"/>
              <a:t>tử </a:t>
            </a:r>
            <a:r>
              <a:rPr spc="-2" dirty="0"/>
              <a:t>audio </a:t>
            </a:r>
            <a:r>
              <a:rPr spc="-11" dirty="0"/>
              <a:t>và </a:t>
            </a:r>
            <a:r>
              <a:rPr spc="-2" dirty="0"/>
              <a:t>video</a:t>
            </a:r>
            <a:r>
              <a:rPr spc="-18" dirty="0"/>
              <a:t> </a:t>
            </a:r>
            <a:r>
              <a:rPr dirty="0"/>
              <a:t>1-2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17</a:t>
            </a:fld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330728" y="1513346"/>
            <a:ext cx="3319161" cy="31355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29407" y="1758950"/>
            <a:ext cx="3320482" cy="31423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31388" y="2054999"/>
            <a:ext cx="3318501" cy="31355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30728" y="2385985"/>
            <a:ext cx="3319161" cy="25369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393221" y="1536925"/>
            <a:ext cx="3256668" cy="1017966"/>
          </a:xfrm>
          <a:prstGeom prst="rect">
            <a:avLst/>
          </a:prstGeom>
        </p:spPr>
        <p:txBody>
          <a:bodyPr vert="horz" wrap="square" lIns="0" tIns="20336" rIns="0" bIns="0" rtlCol="0">
            <a:spAutoFit/>
          </a:bodyPr>
          <a:lstStyle/>
          <a:p>
            <a:pPr marL="6407" marR="146252">
              <a:lnSpc>
                <a:spcPts val="728"/>
              </a:lnSpc>
              <a:spcBef>
                <a:spcPts val="160"/>
              </a:spcBef>
            </a:pPr>
            <a:r>
              <a:rPr sz="700" spc="-4" dirty="0">
                <a:solidFill>
                  <a:srgbClr val="FFFFFF"/>
                </a:solidFill>
                <a:latin typeface="Arial"/>
                <a:cs typeface="Arial"/>
              </a:rPr>
              <a:t>Người dùng </a:t>
            </a:r>
            <a:r>
              <a:rPr sz="700" spc="-2" dirty="0">
                <a:solidFill>
                  <a:srgbClr val="FFFFFF"/>
                </a:solidFill>
                <a:latin typeface="Arial"/>
                <a:cs typeface="Arial"/>
              </a:rPr>
              <a:t>có thể kiểm tra các </a:t>
            </a:r>
            <a:r>
              <a:rPr sz="700" spc="-4" dirty="0">
                <a:solidFill>
                  <a:srgbClr val="FFFFFF"/>
                </a:solidFill>
                <a:latin typeface="Arial"/>
                <a:cs typeface="Arial"/>
              </a:rPr>
              <a:t>nội dung </a:t>
            </a:r>
            <a:r>
              <a:rPr sz="700" spc="-2" dirty="0">
                <a:solidFill>
                  <a:srgbClr val="FFFFFF"/>
                </a:solidFill>
                <a:latin typeface="Arial"/>
                <a:cs typeface="Arial"/>
              </a:rPr>
              <a:t>trên </a:t>
            </a:r>
            <a:r>
              <a:rPr sz="700" spc="-4" dirty="0">
                <a:solidFill>
                  <a:srgbClr val="FFFFFF"/>
                </a:solidFill>
                <a:latin typeface="Arial"/>
                <a:cs typeface="Arial"/>
              </a:rPr>
              <a:t>máy </a:t>
            </a:r>
            <a:r>
              <a:rPr sz="700" spc="-2" dirty="0">
                <a:solidFill>
                  <a:srgbClr val="FFFFFF"/>
                </a:solidFill>
                <a:latin typeface="Arial"/>
                <a:cs typeface="Arial"/>
              </a:rPr>
              <a:t>tính </a:t>
            </a:r>
            <a:r>
              <a:rPr sz="700" spc="-4" dirty="0">
                <a:solidFill>
                  <a:srgbClr val="FFFFFF"/>
                </a:solidFill>
                <a:latin typeface="Arial"/>
                <a:cs typeface="Arial"/>
              </a:rPr>
              <a:t>xách </a:t>
            </a:r>
            <a:r>
              <a:rPr sz="700" spc="-18" dirty="0">
                <a:solidFill>
                  <a:srgbClr val="FFFFFF"/>
                </a:solidFill>
                <a:latin typeface="Arial"/>
                <a:cs typeface="Arial"/>
              </a:rPr>
              <a:t>tay, </a:t>
            </a:r>
            <a:r>
              <a:rPr sz="700" spc="-2" dirty="0">
                <a:solidFill>
                  <a:srgbClr val="FFFFFF"/>
                </a:solidFill>
                <a:latin typeface="Arial"/>
                <a:cs typeface="Arial"/>
              </a:rPr>
              <a:t>điện thoại </a:t>
            </a:r>
            <a:r>
              <a:rPr sz="700" spc="-4" dirty="0">
                <a:solidFill>
                  <a:srgbClr val="FFFFFF"/>
                </a:solidFill>
                <a:latin typeface="Arial"/>
                <a:cs typeface="Arial"/>
              </a:rPr>
              <a:t>di  động, máy </a:t>
            </a:r>
            <a:r>
              <a:rPr sz="700" spc="-2" dirty="0">
                <a:solidFill>
                  <a:srgbClr val="FFFFFF"/>
                </a:solidFill>
                <a:latin typeface="Arial"/>
                <a:cs typeface="Arial"/>
              </a:rPr>
              <a:t>tính </a:t>
            </a:r>
            <a:r>
              <a:rPr sz="700" spc="-4" dirty="0">
                <a:solidFill>
                  <a:srgbClr val="FFFFFF"/>
                </a:solidFill>
                <a:latin typeface="Arial"/>
                <a:cs typeface="Arial"/>
              </a:rPr>
              <a:t>bảng, máy </a:t>
            </a:r>
            <a:r>
              <a:rPr sz="700" spc="-2" dirty="0">
                <a:solidFill>
                  <a:srgbClr val="FFFFFF"/>
                </a:solidFill>
                <a:latin typeface="Arial"/>
                <a:cs typeface="Arial"/>
              </a:rPr>
              <a:t>tính để </a:t>
            </a:r>
            <a:r>
              <a:rPr sz="700" spc="-4" dirty="0">
                <a:solidFill>
                  <a:srgbClr val="FFFFFF"/>
                </a:solidFill>
                <a:latin typeface="Arial"/>
                <a:cs typeface="Arial"/>
              </a:rPr>
              <a:t>bàn</a:t>
            </a:r>
            <a:r>
              <a:rPr sz="700" spc="3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spc="-2" dirty="0">
                <a:solidFill>
                  <a:srgbClr val="FFFFFF"/>
                </a:solidFill>
                <a:latin typeface="Arial"/>
                <a:cs typeface="Arial"/>
              </a:rPr>
              <a:t>hoặc</a:t>
            </a:r>
            <a:r>
              <a:rPr sz="700" spc="-2" dirty="0">
                <a:solidFill>
                  <a:srgbClr val="FFFFFF"/>
                </a:solidFill>
                <a:latin typeface="Arial"/>
                <a:cs typeface="Arial"/>
              </a:rPr>
              <a:t>.</a:t>
            </a:r>
            <a:endParaRPr sz="700" dirty="0">
              <a:latin typeface="Arial"/>
              <a:cs typeface="Arial"/>
            </a:endParaRPr>
          </a:p>
          <a:p>
            <a:pPr marL="5571" marR="2229">
              <a:lnSpc>
                <a:spcPts val="728"/>
              </a:lnSpc>
              <a:spcBef>
                <a:spcPts val="573"/>
              </a:spcBef>
            </a:pPr>
            <a:r>
              <a:rPr sz="700" spc="-4" dirty="0">
                <a:solidFill>
                  <a:srgbClr val="FFFFFF"/>
                </a:solidFill>
                <a:latin typeface="Arial"/>
                <a:cs typeface="Arial"/>
              </a:rPr>
              <a:t>Người dùng </a:t>
            </a:r>
            <a:r>
              <a:rPr sz="700" spc="-2" dirty="0">
                <a:solidFill>
                  <a:srgbClr val="FFFFFF"/>
                </a:solidFill>
                <a:latin typeface="Arial"/>
                <a:cs typeface="Arial"/>
              </a:rPr>
              <a:t>có thể lắng </a:t>
            </a:r>
            <a:r>
              <a:rPr sz="700" spc="-4" dirty="0">
                <a:solidFill>
                  <a:srgbClr val="FFFFFF"/>
                </a:solidFill>
                <a:latin typeface="Arial"/>
                <a:cs typeface="Arial"/>
              </a:rPr>
              <a:t>nghe những âm </a:t>
            </a:r>
            <a:r>
              <a:rPr sz="700" spc="-2" dirty="0">
                <a:solidFill>
                  <a:srgbClr val="FFFFFF"/>
                </a:solidFill>
                <a:latin typeface="Arial"/>
                <a:cs typeface="Arial"/>
              </a:rPr>
              <a:t>thanh </a:t>
            </a:r>
            <a:r>
              <a:rPr sz="700" spc="-4" dirty="0">
                <a:solidFill>
                  <a:srgbClr val="FFFFFF"/>
                </a:solidFill>
                <a:latin typeface="Arial"/>
                <a:cs typeface="Arial"/>
              </a:rPr>
              <a:t>bằng </a:t>
            </a:r>
            <a:r>
              <a:rPr sz="700" spc="-2" dirty="0">
                <a:solidFill>
                  <a:srgbClr val="FFFFFF"/>
                </a:solidFill>
                <a:latin typeface="Arial"/>
                <a:cs typeface="Arial"/>
              </a:rPr>
              <a:t>cách sử </a:t>
            </a:r>
            <a:r>
              <a:rPr sz="700" spc="-4" dirty="0">
                <a:solidFill>
                  <a:srgbClr val="FFFFFF"/>
                </a:solidFill>
                <a:latin typeface="Arial"/>
                <a:cs typeface="Arial"/>
              </a:rPr>
              <a:t>dụng </a:t>
            </a:r>
            <a:r>
              <a:rPr sz="700" spc="-2" dirty="0">
                <a:solidFill>
                  <a:srgbClr val="FFFFFF"/>
                </a:solidFill>
                <a:latin typeface="Arial"/>
                <a:cs typeface="Arial"/>
              </a:rPr>
              <a:t>tai </a:t>
            </a:r>
            <a:r>
              <a:rPr sz="700" spc="-4" dirty="0">
                <a:solidFill>
                  <a:srgbClr val="FFFFFF"/>
                </a:solidFill>
                <a:latin typeface="Arial"/>
                <a:cs typeface="Arial"/>
              </a:rPr>
              <a:t>nghe </a:t>
            </a:r>
            <a:r>
              <a:rPr sz="700" spc="-2" dirty="0">
                <a:solidFill>
                  <a:srgbClr val="FFFFFF"/>
                </a:solidFill>
                <a:latin typeface="Arial"/>
                <a:cs typeface="Arial"/>
              </a:rPr>
              <a:t>hoặc  loa</a:t>
            </a:r>
            <a:r>
              <a:rPr sz="700" spc="-2" dirty="0">
                <a:solidFill>
                  <a:srgbClr val="FFFFFF"/>
                </a:solidFill>
                <a:latin typeface="Arial"/>
                <a:cs typeface="Arial"/>
              </a:rPr>
              <a:t>.</a:t>
            </a:r>
            <a:endParaRPr sz="700" dirty="0">
              <a:latin typeface="Arial"/>
              <a:cs typeface="Arial"/>
            </a:endParaRPr>
          </a:p>
          <a:p>
            <a:pPr>
              <a:spcBef>
                <a:spcPts val="11"/>
              </a:spcBef>
            </a:pPr>
            <a:endParaRPr sz="600" dirty="0">
              <a:latin typeface="Times New Roman"/>
              <a:cs typeface="Times New Roman"/>
            </a:endParaRPr>
          </a:p>
          <a:p>
            <a:pPr marL="7522" marR="139844">
              <a:lnSpc>
                <a:spcPts val="728"/>
              </a:lnSpc>
            </a:pPr>
            <a:r>
              <a:rPr sz="700" spc="-4" dirty="0">
                <a:solidFill>
                  <a:srgbClr val="FFFFFF"/>
                </a:solidFill>
                <a:latin typeface="Arial"/>
                <a:cs typeface="Arial"/>
              </a:rPr>
              <a:t>Người dùng </a:t>
            </a:r>
            <a:r>
              <a:rPr sz="700" spc="-2" dirty="0">
                <a:solidFill>
                  <a:srgbClr val="FFFFFF"/>
                </a:solidFill>
                <a:latin typeface="Arial"/>
                <a:cs typeface="Arial"/>
              </a:rPr>
              <a:t>có thể hiểu </a:t>
            </a:r>
            <a:r>
              <a:rPr sz="700" spc="-4" dirty="0">
                <a:solidFill>
                  <a:srgbClr val="FFFFFF"/>
                </a:solidFill>
                <a:latin typeface="Arial"/>
                <a:cs typeface="Arial"/>
              </a:rPr>
              <a:t>được ngôn ngữ mà </a:t>
            </a:r>
            <a:r>
              <a:rPr sz="700" spc="-2" dirty="0">
                <a:solidFill>
                  <a:srgbClr val="FFFFFF"/>
                </a:solidFill>
                <a:latin typeface="Arial"/>
                <a:cs typeface="Arial"/>
              </a:rPr>
              <a:t>các </a:t>
            </a:r>
            <a:r>
              <a:rPr sz="700" spc="-4" dirty="0">
                <a:solidFill>
                  <a:srgbClr val="FFFFFF"/>
                </a:solidFill>
                <a:latin typeface="Arial"/>
                <a:cs typeface="Arial"/>
              </a:rPr>
              <a:t>phương </a:t>
            </a:r>
            <a:r>
              <a:rPr sz="700" spc="-2" dirty="0">
                <a:solidFill>
                  <a:srgbClr val="FFFFFF"/>
                </a:solidFill>
                <a:latin typeface="Arial"/>
                <a:cs typeface="Arial"/>
              </a:rPr>
              <a:t>tiện </a:t>
            </a:r>
            <a:r>
              <a:rPr sz="700" spc="-4" dirty="0">
                <a:solidFill>
                  <a:srgbClr val="FFFFFF"/>
                </a:solidFill>
                <a:latin typeface="Arial"/>
                <a:cs typeface="Arial"/>
              </a:rPr>
              <a:t>truyền </a:t>
            </a:r>
            <a:r>
              <a:rPr sz="700" spc="-2" dirty="0">
                <a:solidFill>
                  <a:srgbClr val="FFFFFF"/>
                </a:solidFill>
                <a:latin typeface="Arial"/>
                <a:cs typeface="Arial"/>
              </a:rPr>
              <a:t>thông </a:t>
            </a:r>
            <a:r>
              <a:rPr sz="700" spc="-4" dirty="0">
                <a:solidFill>
                  <a:srgbClr val="FFFFFF"/>
                </a:solidFill>
                <a:latin typeface="Arial"/>
                <a:cs typeface="Arial"/>
              </a:rPr>
              <a:t>đã  được</a:t>
            </a:r>
            <a:r>
              <a:rPr sz="7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spc="-4" dirty="0">
                <a:solidFill>
                  <a:srgbClr val="FFFFFF"/>
                </a:solidFill>
                <a:latin typeface="Arial"/>
                <a:cs typeface="Arial"/>
              </a:rPr>
              <a:t>giao</a:t>
            </a:r>
            <a:r>
              <a:rPr sz="700" spc="-4" dirty="0">
                <a:solidFill>
                  <a:srgbClr val="FFFFFF"/>
                </a:solidFill>
                <a:latin typeface="Arial"/>
                <a:cs typeface="Arial"/>
              </a:rPr>
              <a:t>.</a:t>
            </a:r>
            <a:endParaRPr sz="700" dirty="0">
              <a:latin typeface="Arial"/>
              <a:cs typeface="Arial"/>
            </a:endParaRPr>
          </a:p>
          <a:p>
            <a:pPr>
              <a:spcBef>
                <a:spcPts val="13"/>
              </a:spcBef>
            </a:pPr>
            <a:endParaRPr sz="1000" dirty="0">
              <a:latin typeface="Times New Roman"/>
              <a:cs typeface="Times New Roman"/>
            </a:endParaRPr>
          </a:p>
          <a:p>
            <a:pPr marL="6407"/>
            <a:r>
              <a:rPr sz="700" spc="-4" dirty="0">
                <a:solidFill>
                  <a:srgbClr val="FFFFFF"/>
                </a:solidFill>
                <a:latin typeface="Arial"/>
                <a:cs typeface="Arial"/>
              </a:rPr>
              <a:t>Người </a:t>
            </a:r>
            <a:r>
              <a:rPr sz="700" spc="-2" dirty="0">
                <a:solidFill>
                  <a:srgbClr val="FFFFFF"/>
                </a:solidFill>
                <a:latin typeface="Arial"/>
                <a:cs typeface="Arial"/>
              </a:rPr>
              <a:t>sử </a:t>
            </a:r>
            <a:r>
              <a:rPr sz="700" spc="-4" dirty="0">
                <a:solidFill>
                  <a:srgbClr val="FFFFFF"/>
                </a:solidFill>
                <a:latin typeface="Arial"/>
                <a:cs typeface="Arial"/>
              </a:rPr>
              <a:t>dụng </a:t>
            </a:r>
            <a:r>
              <a:rPr sz="700" spc="-2" dirty="0">
                <a:solidFill>
                  <a:srgbClr val="FFFFFF"/>
                </a:solidFill>
                <a:latin typeface="Arial"/>
                <a:cs typeface="Arial"/>
              </a:rPr>
              <a:t>thành công có thể chơi và tải về các </a:t>
            </a:r>
            <a:r>
              <a:rPr sz="700" spc="-4" dirty="0">
                <a:solidFill>
                  <a:srgbClr val="FFFFFF"/>
                </a:solidFill>
                <a:latin typeface="Arial"/>
                <a:cs typeface="Arial"/>
              </a:rPr>
              <a:t>phương </a:t>
            </a:r>
            <a:r>
              <a:rPr sz="700" spc="-2" dirty="0">
                <a:solidFill>
                  <a:srgbClr val="FFFFFF"/>
                </a:solidFill>
                <a:latin typeface="Arial"/>
                <a:cs typeface="Arial"/>
              </a:rPr>
              <a:t>tiện </a:t>
            </a:r>
            <a:r>
              <a:rPr sz="700" spc="-4" dirty="0">
                <a:solidFill>
                  <a:srgbClr val="FFFFFF"/>
                </a:solidFill>
                <a:latin typeface="Arial"/>
                <a:cs typeface="Arial"/>
              </a:rPr>
              <a:t>truyền</a:t>
            </a:r>
            <a:r>
              <a:rPr sz="700" spc="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spc="-2" dirty="0">
                <a:solidFill>
                  <a:srgbClr val="FFFFFF"/>
                </a:solidFill>
                <a:latin typeface="Arial"/>
                <a:cs typeface="Arial"/>
              </a:rPr>
              <a:t>thông</a:t>
            </a:r>
            <a:r>
              <a:rPr sz="700" spc="-2" dirty="0">
                <a:solidFill>
                  <a:srgbClr val="FFFFFF"/>
                </a:solidFill>
                <a:latin typeface="Arial"/>
                <a:cs typeface="Arial"/>
              </a:rPr>
              <a:t>.</a:t>
            </a:r>
            <a:endParaRPr sz="700" dirty="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45350" y="368531"/>
            <a:ext cx="3550429" cy="1027318"/>
          </a:xfrm>
          <a:prstGeom prst="rect">
            <a:avLst/>
          </a:prstGeom>
        </p:spPr>
        <p:txBody>
          <a:bodyPr vert="horz" wrap="square" lIns="0" tIns="6129" rIns="0" bIns="0" rtlCol="0">
            <a:spAutoFit/>
          </a:bodyPr>
          <a:lstStyle/>
          <a:p>
            <a:pPr marL="125916" marR="2507" indent="-120344">
              <a:lnSpc>
                <a:spcPct val="100499"/>
              </a:lnSpc>
              <a:spcBef>
                <a:spcPts val="48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6194" algn="l"/>
              </a:tabLst>
            </a:pPr>
            <a:r>
              <a:rPr dirty="0">
                <a:latin typeface="Calibri"/>
                <a:cs typeface="Calibri"/>
              </a:rPr>
              <a:t>Các doanh nghiệp </a:t>
            </a:r>
            <a:r>
              <a:rPr spc="-2" dirty="0">
                <a:latin typeface="Calibri"/>
                <a:cs typeface="Calibri"/>
              </a:rPr>
              <a:t>trên </a:t>
            </a:r>
            <a:r>
              <a:rPr dirty="0">
                <a:latin typeface="Calibri"/>
                <a:cs typeface="Calibri"/>
              </a:rPr>
              <a:t>toàn thế giới đang sử dụng những người có kỹ năng đa  dạng </a:t>
            </a:r>
            <a:r>
              <a:rPr spc="2" dirty="0">
                <a:latin typeface="Calibri"/>
                <a:cs typeface="Calibri"/>
              </a:rPr>
              <a:t>khác</a:t>
            </a:r>
            <a:r>
              <a:rPr spc="-1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nhau.</a:t>
            </a:r>
            <a:endParaRPr>
              <a:latin typeface="Calibri"/>
              <a:cs typeface="Calibri"/>
            </a:endParaRPr>
          </a:p>
          <a:p>
            <a:pPr marL="125916" marR="2229" indent="-120344">
              <a:lnSpc>
                <a:spcPct val="101099"/>
              </a:lnSpc>
              <a:buClr>
                <a:srgbClr val="AC1317"/>
              </a:buClr>
              <a:buSzPct val="151351"/>
              <a:buFont typeface="Wingdings"/>
              <a:buChar char=""/>
              <a:tabLst>
                <a:tab pos="126194" algn="l"/>
              </a:tabLst>
            </a:pPr>
            <a:r>
              <a:rPr spc="2" dirty="0">
                <a:latin typeface="Calibri"/>
                <a:cs typeface="Calibri"/>
              </a:rPr>
              <a:t>Nó </a:t>
            </a:r>
            <a:r>
              <a:rPr dirty="0">
                <a:latin typeface="Calibri"/>
                <a:cs typeface="Calibri"/>
              </a:rPr>
              <a:t>có thể bao gồm những người có </a:t>
            </a:r>
            <a:r>
              <a:rPr spc="2" dirty="0">
                <a:latin typeface="Calibri"/>
                <a:cs typeface="Calibri"/>
              </a:rPr>
              <a:t>khả </a:t>
            </a:r>
            <a:r>
              <a:rPr dirty="0">
                <a:latin typeface="Calibri"/>
                <a:cs typeface="Calibri"/>
              </a:rPr>
              <a:t>năng hạn chế hoặc </a:t>
            </a:r>
            <a:r>
              <a:rPr spc="-2" dirty="0">
                <a:latin typeface="Calibri"/>
                <a:cs typeface="Calibri"/>
              </a:rPr>
              <a:t>khuyết tật </a:t>
            </a:r>
            <a:r>
              <a:rPr dirty="0">
                <a:latin typeface="Calibri"/>
                <a:cs typeface="Calibri"/>
              </a:rPr>
              <a:t>như những  người có thị giác, nhận</a:t>
            </a:r>
            <a:r>
              <a:rPr spc="-33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thức.</a:t>
            </a:r>
            <a:endParaRPr>
              <a:latin typeface="Calibri"/>
              <a:cs typeface="Calibri"/>
            </a:endParaRPr>
          </a:p>
          <a:p>
            <a:pPr marL="125916" marR="2507" indent="-120344">
              <a:lnSpc>
                <a:spcPts val="983"/>
              </a:lnSpc>
              <a:spcBef>
                <a:spcPts val="31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6194" algn="l"/>
              </a:tabLst>
            </a:pPr>
            <a:r>
              <a:rPr spc="2" dirty="0">
                <a:latin typeface="Calibri"/>
                <a:cs typeface="Calibri"/>
              </a:rPr>
              <a:t>Khả </a:t>
            </a:r>
            <a:r>
              <a:rPr dirty="0">
                <a:latin typeface="Calibri"/>
                <a:cs typeface="Calibri"/>
              </a:rPr>
              <a:t>năng tiếp cận là </a:t>
            </a:r>
            <a:r>
              <a:rPr spc="2" dirty="0">
                <a:latin typeface="Calibri"/>
                <a:cs typeface="Calibri"/>
              </a:rPr>
              <a:t>mức </a:t>
            </a:r>
            <a:r>
              <a:rPr dirty="0">
                <a:latin typeface="Calibri"/>
                <a:cs typeface="Calibri"/>
              </a:rPr>
              <a:t>độ dễ dàng </a:t>
            </a:r>
            <a:r>
              <a:rPr spc="2" dirty="0">
                <a:latin typeface="Calibri"/>
                <a:cs typeface="Calibri"/>
              </a:rPr>
              <a:t>mà </a:t>
            </a:r>
            <a:r>
              <a:rPr dirty="0">
                <a:latin typeface="Calibri"/>
                <a:cs typeface="Calibri"/>
              </a:rPr>
              <a:t>máy tính có thể được sử dụng </a:t>
            </a:r>
            <a:r>
              <a:rPr spc="-2" dirty="0">
                <a:latin typeface="Calibri"/>
                <a:cs typeface="Calibri"/>
              </a:rPr>
              <a:t>và </a:t>
            </a:r>
            <a:r>
              <a:rPr dirty="0">
                <a:latin typeface="Calibri"/>
                <a:cs typeface="Calibri"/>
              </a:rPr>
              <a:t>có sẵn  </a:t>
            </a:r>
            <a:r>
              <a:rPr spc="2" dirty="0">
                <a:latin typeface="Calibri"/>
                <a:cs typeface="Calibri"/>
              </a:rPr>
              <a:t>cho một </a:t>
            </a:r>
            <a:r>
              <a:rPr dirty="0">
                <a:latin typeface="Calibri"/>
                <a:cs typeface="Calibri"/>
              </a:rPr>
              <a:t>loạt các người sử</a:t>
            </a:r>
            <a:r>
              <a:rPr spc="-42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dụng.</a:t>
            </a:r>
            <a:endParaRPr>
              <a:latin typeface="Calibri"/>
              <a:cs typeface="Calibri"/>
            </a:endParaRPr>
          </a:p>
          <a:p>
            <a:pPr marL="125916" marR="2229" indent="-120344">
              <a:lnSpc>
                <a:spcPts val="978"/>
              </a:lnSpc>
              <a:spcBef>
                <a:spcPts val="9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6194" algn="l"/>
              </a:tabLst>
            </a:pPr>
            <a:r>
              <a:rPr spc="-11" dirty="0">
                <a:latin typeface="Calibri"/>
                <a:cs typeface="Calibri"/>
              </a:rPr>
              <a:t>Trong </a:t>
            </a:r>
            <a:r>
              <a:rPr dirty="0">
                <a:latin typeface="Calibri"/>
                <a:cs typeface="Calibri"/>
              </a:rPr>
              <a:t>khi phát triển </a:t>
            </a:r>
            <a:r>
              <a:rPr spc="2" dirty="0">
                <a:latin typeface="Calibri"/>
                <a:cs typeface="Calibri"/>
              </a:rPr>
              <a:t>một ứng </a:t>
            </a:r>
            <a:r>
              <a:rPr dirty="0">
                <a:latin typeface="Calibri"/>
                <a:cs typeface="Calibri"/>
              </a:rPr>
              <a:t>dụng </a:t>
            </a:r>
            <a:r>
              <a:rPr spc="-4" dirty="0">
                <a:latin typeface="Calibri"/>
                <a:cs typeface="Calibri"/>
              </a:rPr>
              <a:t>rất </a:t>
            </a:r>
            <a:r>
              <a:rPr dirty="0">
                <a:latin typeface="Calibri"/>
                <a:cs typeface="Calibri"/>
              </a:rPr>
              <a:t>nhiều giả định sẽ được </a:t>
            </a:r>
            <a:r>
              <a:rPr spc="-4" dirty="0">
                <a:latin typeface="Calibri"/>
                <a:cs typeface="Calibri"/>
              </a:rPr>
              <a:t>xem </a:t>
            </a:r>
            <a:r>
              <a:rPr spc="-7" dirty="0">
                <a:latin typeface="Calibri"/>
                <a:cs typeface="Calibri"/>
              </a:rPr>
              <a:t>xét </a:t>
            </a:r>
            <a:r>
              <a:rPr spc="-2" dirty="0">
                <a:latin typeface="Calibri"/>
                <a:cs typeface="Calibri"/>
              </a:rPr>
              <a:t>và </a:t>
            </a:r>
            <a:r>
              <a:rPr spc="2" dirty="0">
                <a:latin typeface="Calibri"/>
                <a:cs typeface="Calibri"/>
              </a:rPr>
              <a:t>một </a:t>
            </a:r>
            <a:r>
              <a:rPr dirty="0">
                <a:latin typeface="Calibri"/>
                <a:cs typeface="Calibri"/>
              </a:rPr>
              <a:t>số  trong số </a:t>
            </a:r>
            <a:r>
              <a:rPr spc="2" dirty="0">
                <a:latin typeface="Calibri"/>
                <a:cs typeface="Calibri"/>
              </a:rPr>
              <a:t>họ </a:t>
            </a:r>
            <a:r>
              <a:rPr dirty="0">
                <a:latin typeface="Calibri"/>
                <a:cs typeface="Calibri"/>
              </a:rPr>
              <a:t>là </a:t>
            </a:r>
            <a:r>
              <a:rPr spc="2" dirty="0">
                <a:latin typeface="Calibri"/>
                <a:cs typeface="Calibri"/>
              </a:rPr>
              <a:t>như</a:t>
            </a:r>
            <a:r>
              <a:rPr spc="-26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sau:</a:t>
            </a:r>
            <a:endParaRPr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21" y="59173"/>
            <a:ext cx="3918564" cy="24213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7114" y="82020"/>
            <a:ext cx="3335334" cy="174903"/>
          </a:xfrm>
          <a:prstGeom prst="rect">
            <a:avLst/>
          </a:prstGeom>
        </p:spPr>
        <p:txBody>
          <a:bodyPr vert="horz" wrap="square" lIns="0" tIns="5571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4"/>
              </a:spcBef>
              <a:tabLst>
                <a:tab pos="1554167" algn="l"/>
              </a:tabLst>
            </a:pPr>
            <a:r>
              <a:rPr dirty="0"/>
              <a:t>Khả </a:t>
            </a:r>
            <a:r>
              <a:rPr spc="-2" dirty="0"/>
              <a:t>năng </a:t>
            </a:r>
            <a:r>
              <a:rPr dirty="0"/>
              <a:t>truy</a:t>
            </a:r>
            <a:r>
              <a:rPr spc="-2" dirty="0"/>
              <a:t> </a:t>
            </a:r>
            <a:r>
              <a:rPr spc="-4" dirty="0" err="1"/>
              <a:t>cập</a:t>
            </a:r>
            <a:r>
              <a:rPr spc="-9" dirty="0"/>
              <a:t> </a:t>
            </a:r>
            <a:r>
              <a:rPr spc="-4" dirty="0" err="1"/>
              <a:t>các</a:t>
            </a:r>
            <a:r>
              <a:rPr lang="en-US" spc="-4" dirty="0"/>
              <a:t> </a:t>
            </a:r>
            <a:r>
              <a:rPr spc="-2" dirty="0" err="1"/>
              <a:t>phần</a:t>
            </a:r>
            <a:r>
              <a:rPr spc="-2" dirty="0"/>
              <a:t> </a:t>
            </a:r>
            <a:r>
              <a:rPr dirty="0"/>
              <a:t>tử </a:t>
            </a:r>
            <a:r>
              <a:rPr spc="-2" dirty="0"/>
              <a:t>audio </a:t>
            </a:r>
            <a:r>
              <a:rPr spc="-11" dirty="0"/>
              <a:t>và </a:t>
            </a:r>
            <a:r>
              <a:rPr spc="-2" dirty="0"/>
              <a:t>video</a:t>
            </a:r>
            <a:r>
              <a:rPr spc="-15" dirty="0"/>
              <a:t> </a:t>
            </a:r>
            <a:r>
              <a:rPr dirty="0"/>
              <a:t>2-2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18</a:t>
            </a:fld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328087" y="1137220"/>
            <a:ext cx="3321802" cy="62710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28087" y="1796971"/>
            <a:ext cx="3354809" cy="35164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28747" y="2115964"/>
            <a:ext cx="3321142" cy="35164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98502" y="1164460"/>
            <a:ext cx="3334504" cy="1216213"/>
          </a:xfrm>
          <a:prstGeom prst="rect">
            <a:avLst/>
          </a:prstGeom>
        </p:spPr>
        <p:txBody>
          <a:bodyPr vert="horz" wrap="square" lIns="0" tIns="5571" rIns="0" bIns="0" rtlCol="0">
            <a:spAutoFit/>
          </a:bodyPr>
          <a:lstStyle/>
          <a:p>
            <a:pPr marL="5850">
              <a:lnSpc>
                <a:spcPts val="886"/>
              </a:lnSpc>
              <a:spcBef>
                <a:spcPts val="44"/>
              </a:spcBef>
            </a:pP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Người dùng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đã nghe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và suy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giảm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thị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lực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và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do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đó,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không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thể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lắng</a:t>
            </a:r>
            <a:r>
              <a:rPr spc="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nghe</a:t>
            </a:r>
            <a:endParaRPr dirty="0">
              <a:latin typeface="Arial"/>
              <a:cs typeface="Arial"/>
            </a:endParaRPr>
          </a:p>
          <a:p>
            <a:pPr marL="5850">
              <a:lnSpc>
                <a:spcPts val="886"/>
              </a:lnSpc>
            </a:pP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những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âm thanh hoặc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xem</a:t>
            </a:r>
            <a:r>
              <a:rPr spc="22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video.</a:t>
            </a:r>
            <a:endParaRPr dirty="0">
              <a:latin typeface="Arial"/>
              <a:cs typeface="Arial"/>
            </a:endParaRPr>
          </a:p>
          <a:p>
            <a:pPr>
              <a:spcBef>
                <a:spcPts val="20"/>
              </a:spcBef>
            </a:pPr>
            <a:endParaRPr sz="900" dirty="0">
              <a:latin typeface="Times New Roman"/>
              <a:cs typeface="Times New Roman"/>
            </a:endParaRPr>
          </a:p>
          <a:p>
            <a:pPr marL="6129">
              <a:spcBef>
                <a:spcPts val="2"/>
              </a:spcBef>
            </a:pP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Người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dùng không quen thuộc với ngôn ngữ mà nội dung được</a:t>
            </a:r>
            <a:r>
              <a:rPr spc="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giao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.</a:t>
            </a:r>
            <a:endParaRPr dirty="0">
              <a:latin typeface="Arial"/>
              <a:cs typeface="Arial"/>
            </a:endParaRPr>
          </a:p>
          <a:p>
            <a:pPr>
              <a:spcBef>
                <a:spcPts val="4"/>
              </a:spcBef>
            </a:pPr>
            <a:endParaRPr sz="1300" dirty="0">
              <a:latin typeface="Times New Roman"/>
              <a:cs typeface="Times New Roman"/>
            </a:endParaRPr>
          </a:p>
          <a:p>
            <a:pPr marL="5571" marR="2229">
              <a:lnSpc>
                <a:spcPts val="820"/>
              </a:lnSpc>
            </a:pP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Những người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dùng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sử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dụng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bàn phím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và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trình đọc màn hình để truy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cập  vào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nội dung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trên</a:t>
            </a:r>
            <a:r>
              <a:rPr spc="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7" dirty="0">
                <a:solidFill>
                  <a:srgbClr val="FFFFFF"/>
                </a:solidFill>
                <a:latin typeface="Arial"/>
                <a:cs typeface="Arial"/>
              </a:rPr>
              <a:t>Web.</a:t>
            </a:r>
            <a:endParaRPr dirty="0">
              <a:latin typeface="Arial"/>
              <a:cs typeface="Arial"/>
            </a:endParaRPr>
          </a:p>
          <a:p>
            <a:pPr>
              <a:spcBef>
                <a:spcPts val="22"/>
              </a:spcBef>
            </a:pPr>
            <a:endParaRPr sz="700" dirty="0">
              <a:latin typeface="Times New Roman"/>
              <a:cs typeface="Times New Roman"/>
            </a:endParaRPr>
          </a:p>
          <a:p>
            <a:pPr marL="6686" marR="207538">
              <a:lnSpc>
                <a:spcPts val="820"/>
              </a:lnSpc>
            </a:pP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Người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dùng không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thể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xem hoặc nghe nội dung truyền thông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vì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môi  trường làm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việc của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họ hoặc do hạn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chế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thiết</a:t>
            </a:r>
            <a:r>
              <a:rPr spc="1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bị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.</a:t>
            </a:r>
            <a:endParaRPr dirty="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45350" y="368531"/>
            <a:ext cx="3550154" cy="498631"/>
          </a:xfrm>
          <a:prstGeom prst="rect">
            <a:avLst/>
          </a:prstGeom>
        </p:spPr>
        <p:txBody>
          <a:bodyPr vert="horz" wrap="square" lIns="0" tIns="6129" rIns="0" bIns="0" rtlCol="0">
            <a:spAutoFit/>
          </a:bodyPr>
          <a:lstStyle/>
          <a:p>
            <a:pPr marL="125916" marR="2229" indent="-120344">
              <a:lnSpc>
                <a:spcPct val="100499"/>
              </a:lnSpc>
              <a:spcBef>
                <a:spcPts val="48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6194" algn="l"/>
              </a:tabLst>
            </a:pPr>
            <a:r>
              <a:rPr spc="-9" dirty="0">
                <a:latin typeface="Calibri"/>
                <a:cs typeface="Calibri"/>
              </a:rPr>
              <a:t>Trước </a:t>
            </a:r>
            <a:r>
              <a:rPr spc="-2" dirty="0">
                <a:latin typeface="Calibri"/>
                <a:cs typeface="Calibri"/>
              </a:rPr>
              <a:t>đó, </a:t>
            </a:r>
            <a:r>
              <a:rPr dirty="0">
                <a:latin typeface="Calibri"/>
                <a:cs typeface="Calibri"/>
              </a:rPr>
              <a:t>giả định sẽ </a:t>
            </a:r>
            <a:r>
              <a:rPr spc="2" dirty="0">
                <a:latin typeface="Calibri"/>
                <a:cs typeface="Calibri"/>
              </a:rPr>
              <a:t>đáp </a:t>
            </a:r>
            <a:r>
              <a:rPr dirty="0">
                <a:latin typeface="Calibri"/>
                <a:cs typeface="Calibri"/>
              </a:rPr>
              <a:t>ứng các </a:t>
            </a:r>
            <a:r>
              <a:rPr spc="-2" dirty="0">
                <a:latin typeface="Calibri"/>
                <a:cs typeface="Calibri"/>
              </a:rPr>
              <a:t>yêu </a:t>
            </a:r>
            <a:r>
              <a:rPr dirty="0">
                <a:latin typeface="Calibri"/>
                <a:cs typeface="Calibri"/>
              </a:rPr>
              <a:t>cầu của đại đa số người dùng truy cập các  </a:t>
            </a:r>
            <a:r>
              <a:rPr spc="2" dirty="0">
                <a:latin typeface="Calibri"/>
                <a:cs typeface="Calibri"/>
              </a:rPr>
              <a:t>ứng</a:t>
            </a:r>
            <a:r>
              <a:rPr spc="-11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dụng.</a:t>
            </a:r>
            <a:endParaRPr>
              <a:latin typeface="Calibri"/>
              <a:cs typeface="Calibri"/>
            </a:endParaRPr>
          </a:p>
          <a:p>
            <a:pPr marL="125916" indent="-120344">
              <a:spcBef>
                <a:spcPts val="11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6194" algn="l"/>
              </a:tabLst>
            </a:pPr>
            <a:r>
              <a:rPr spc="2" dirty="0">
                <a:latin typeface="Calibri"/>
                <a:cs typeface="Calibri"/>
              </a:rPr>
              <a:t>Không </a:t>
            </a:r>
            <a:r>
              <a:rPr dirty="0">
                <a:latin typeface="Calibri"/>
                <a:cs typeface="Calibri"/>
              </a:rPr>
              <a:t>phải </a:t>
            </a:r>
            <a:r>
              <a:rPr spc="-2" dirty="0">
                <a:latin typeface="Calibri"/>
                <a:cs typeface="Calibri"/>
              </a:rPr>
              <a:t>tất </a:t>
            </a:r>
            <a:r>
              <a:rPr dirty="0">
                <a:latin typeface="Calibri"/>
                <a:cs typeface="Calibri"/>
              </a:rPr>
              <a:t>cả người </a:t>
            </a:r>
            <a:r>
              <a:rPr spc="2" dirty="0">
                <a:latin typeface="Calibri"/>
                <a:cs typeface="Calibri"/>
              </a:rPr>
              <a:t>dùng </a:t>
            </a:r>
            <a:r>
              <a:rPr dirty="0">
                <a:latin typeface="Calibri"/>
                <a:cs typeface="Calibri"/>
              </a:rPr>
              <a:t>sẽ </a:t>
            </a:r>
            <a:r>
              <a:rPr spc="-2" dirty="0">
                <a:latin typeface="Calibri"/>
                <a:cs typeface="Calibri"/>
              </a:rPr>
              <a:t>rơi </a:t>
            </a:r>
            <a:r>
              <a:rPr dirty="0">
                <a:latin typeface="Calibri"/>
                <a:cs typeface="Calibri"/>
              </a:rPr>
              <a:t>vào thể loại</a:t>
            </a:r>
            <a:r>
              <a:rPr spc="-66" dirty="0">
                <a:latin typeface="Calibri"/>
                <a:cs typeface="Calibri"/>
              </a:rPr>
              <a:t> </a:t>
            </a:r>
            <a:r>
              <a:rPr spc="-13" dirty="0">
                <a:latin typeface="Calibri"/>
                <a:cs typeface="Calibri"/>
              </a:rPr>
              <a:t>này.</a:t>
            </a:r>
            <a:endParaRPr>
              <a:latin typeface="Calibri"/>
              <a:cs typeface="Calibri"/>
            </a:endParaRPr>
          </a:p>
          <a:p>
            <a:pPr marL="125916" indent="-120344">
              <a:spcBef>
                <a:spcPts val="9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6194" algn="l"/>
              </a:tabLst>
            </a:pPr>
            <a:r>
              <a:rPr dirty="0">
                <a:latin typeface="Calibri"/>
                <a:cs typeface="Calibri"/>
              </a:rPr>
              <a:t>Một </a:t>
            </a:r>
            <a:r>
              <a:rPr spc="-2" dirty="0">
                <a:latin typeface="Calibri"/>
                <a:cs typeface="Calibri"/>
              </a:rPr>
              <a:t>tập </a:t>
            </a:r>
            <a:r>
              <a:rPr dirty="0">
                <a:latin typeface="Calibri"/>
                <a:cs typeface="Calibri"/>
              </a:rPr>
              <a:t>hợp các giả </a:t>
            </a:r>
            <a:r>
              <a:rPr spc="2" dirty="0">
                <a:latin typeface="Calibri"/>
                <a:cs typeface="Calibri"/>
              </a:rPr>
              <a:t>định </a:t>
            </a:r>
            <a:r>
              <a:rPr dirty="0">
                <a:latin typeface="Calibri"/>
                <a:cs typeface="Calibri"/>
              </a:rPr>
              <a:t>sẽ được </a:t>
            </a:r>
            <a:r>
              <a:rPr spc="-2" dirty="0">
                <a:latin typeface="Calibri"/>
                <a:cs typeface="Calibri"/>
              </a:rPr>
              <a:t>xem </a:t>
            </a:r>
            <a:r>
              <a:rPr spc="-4" dirty="0">
                <a:latin typeface="Calibri"/>
                <a:cs typeface="Calibri"/>
              </a:rPr>
              <a:t>xét </a:t>
            </a:r>
            <a:r>
              <a:rPr spc="2" dirty="0">
                <a:latin typeface="Calibri"/>
                <a:cs typeface="Calibri"/>
              </a:rPr>
              <a:t>cho </a:t>
            </a:r>
            <a:r>
              <a:rPr dirty="0">
                <a:latin typeface="Calibri"/>
                <a:cs typeface="Calibri"/>
              </a:rPr>
              <a:t>người sử </a:t>
            </a:r>
            <a:r>
              <a:rPr spc="2" dirty="0">
                <a:latin typeface="Calibri"/>
                <a:cs typeface="Calibri"/>
              </a:rPr>
              <a:t>dụng </a:t>
            </a:r>
            <a:r>
              <a:rPr spc="-2" dirty="0">
                <a:latin typeface="Calibri"/>
                <a:cs typeface="Calibri"/>
              </a:rPr>
              <a:t>và </a:t>
            </a:r>
            <a:r>
              <a:rPr spc="2" dirty="0">
                <a:latin typeface="Calibri"/>
                <a:cs typeface="Calibri"/>
              </a:rPr>
              <a:t>họ </a:t>
            </a:r>
            <a:r>
              <a:rPr dirty="0">
                <a:latin typeface="Calibri"/>
                <a:cs typeface="Calibri"/>
              </a:rPr>
              <a:t>là </a:t>
            </a:r>
            <a:r>
              <a:rPr spc="2" dirty="0">
                <a:latin typeface="Calibri"/>
                <a:cs typeface="Calibri"/>
              </a:rPr>
              <a:t>như</a:t>
            </a:r>
            <a:r>
              <a:rPr spc="-94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sau:</a:t>
            </a:r>
            <a:endParaRPr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21" y="59173"/>
            <a:ext cx="3918564" cy="24213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7113" y="78761"/>
            <a:ext cx="1887988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spc="-4" dirty="0"/>
              <a:t>Theo </a:t>
            </a:r>
            <a:r>
              <a:rPr spc="-2" dirty="0"/>
              <a:t>dõi </a:t>
            </a:r>
            <a:r>
              <a:rPr spc="-4" dirty="0"/>
              <a:t>phần </a:t>
            </a:r>
            <a:r>
              <a:rPr spc="-2" dirty="0"/>
              <a:t>tử</a:t>
            </a:r>
            <a:r>
              <a:rPr spc="-4" dirty="0"/>
              <a:t> </a:t>
            </a:r>
            <a:r>
              <a:rPr spc="-2" dirty="0"/>
              <a:t>1-3</a:t>
            </a:r>
            <a:endParaRPr dirty="0"/>
          </a:p>
        </p:txBody>
      </p:sp>
      <p:sp>
        <p:nvSpPr>
          <p:cNvPr id="11" name="object 11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19</a:t>
            </a:fld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163714" y="514877"/>
            <a:ext cx="3684216" cy="63730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66354" y="1208637"/>
            <a:ext cx="3681576" cy="35572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66354" y="1588843"/>
            <a:ext cx="3681576" cy="36184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64373" y="1984014"/>
            <a:ext cx="3713922" cy="35096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66354" y="2371022"/>
            <a:ext cx="3681576" cy="35572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34391" y="541857"/>
            <a:ext cx="3643903" cy="2087453"/>
          </a:xfrm>
          <a:prstGeom prst="rect">
            <a:avLst/>
          </a:prstGeom>
        </p:spPr>
        <p:txBody>
          <a:bodyPr vert="horz" wrap="square" lIns="0" tIns="22565" rIns="0" bIns="0" rtlCol="0">
            <a:spAutoFit/>
          </a:bodyPr>
          <a:lstStyle/>
          <a:p>
            <a:pPr marL="5571" marR="204474">
              <a:lnSpc>
                <a:spcPts val="820"/>
              </a:lnSpc>
              <a:spcBef>
                <a:spcPts val="178"/>
              </a:spcBef>
            </a:pP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Phần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tử track cung cấp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một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cách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chuẩn dễ dàng để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thêm chú thích,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phụ đề,  chương,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và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mô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tả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trình đọc màn hình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cho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phần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tử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&lt;audio&gt; và</a:t>
            </a:r>
            <a:r>
              <a:rPr spc="2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&lt;video&gt;.</a:t>
            </a:r>
            <a:endParaRPr dirty="0">
              <a:latin typeface="Arial"/>
              <a:cs typeface="Arial"/>
            </a:endParaRPr>
          </a:p>
          <a:p>
            <a:pPr>
              <a:spcBef>
                <a:spcPts val="20"/>
              </a:spcBef>
            </a:pPr>
            <a:endParaRPr sz="900" dirty="0">
              <a:latin typeface="Times New Roman"/>
              <a:cs typeface="Times New Roman"/>
            </a:endParaRPr>
          </a:p>
          <a:p>
            <a:pPr marL="5850"/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Phần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tử track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cũng được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sử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dụng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cho các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loại siêu dữ liệu theo thời</a:t>
            </a:r>
            <a:r>
              <a:rPr spc="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gian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.</a:t>
            </a:r>
            <a:endParaRPr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900" dirty="0">
              <a:latin typeface="Times New Roman"/>
              <a:cs typeface="Times New Roman"/>
            </a:endParaRPr>
          </a:p>
          <a:p>
            <a:pPr marL="7800" marR="217845">
              <a:lnSpc>
                <a:spcPts val="820"/>
              </a:lnSpc>
              <a:spcBef>
                <a:spcPts val="706"/>
              </a:spcBef>
            </a:pP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Nguồn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dữ liệu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cho các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phần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track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này là một hình thức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của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một file văn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bản 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được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tạo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thành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từ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một danh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sách các tín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hiệu theo thời</a:t>
            </a:r>
            <a:r>
              <a:rPr spc="1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gian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.</a:t>
            </a:r>
            <a:endParaRPr dirty="0">
              <a:latin typeface="Arial"/>
              <a:cs typeface="Arial"/>
            </a:endParaRPr>
          </a:p>
          <a:p>
            <a:pPr>
              <a:spcBef>
                <a:spcPts val="11"/>
              </a:spcBef>
            </a:pPr>
            <a:endParaRPr sz="1200" dirty="0">
              <a:latin typeface="Times New Roman"/>
              <a:cs typeface="Times New Roman"/>
            </a:endParaRPr>
          </a:p>
          <a:p>
            <a:pPr marL="8357" marR="213945">
              <a:lnSpc>
                <a:spcPts val="820"/>
              </a:lnSpc>
              <a:spcBef>
                <a:spcPts val="2"/>
              </a:spcBef>
            </a:pP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Cue là một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con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trỏ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tại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một thời điểm chính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xác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trong chiều dài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của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một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đoạn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 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video.</a:t>
            </a:r>
            <a:endParaRPr dirty="0">
              <a:latin typeface="Arial"/>
              <a:cs typeface="Arial"/>
            </a:endParaRPr>
          </a:p>
          <a:p>
            <a:pPr>
              <a:spcBef>
                <a:spcPts val="13"/>
              </a:spcBef>
            </a:pPr>
            <a:endParaRPr sz="1000" dirty="0">
              <a:latin typeface="Times New Roman"/>
              <a:cs typeface="Times New Roman"/>
            </a:endParaRPr>
          </a:p>
          <a:p>
            <a:pPr marL="5850">
              <a:lnSpc>
                <a:spcPts val="884"/>
              </a:lnSpc>
            </a:pP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Tín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hiệu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chứa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dữ liệu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trong các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định dạng như giá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trị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bằng dấu phẩy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 (CSV)</a:t>
            </a:r>
            <a:r>
              <a:rPr spc="2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2" dirty="0" err="1" smtClean="0">
                <a:solidFill>
                  <a:srgbClr val="FFFFFF"/>
                </a:solidFill>
                <a:latin typeface="Arial"/>
                <a:cs typeface="Arial"/>
              </a:rPr>
              <a:t>hoặc</a:t>
            </a:r>
            <a:r>
              <a:rPr lang="vi-VN" dirty="0">
                <a:latin typeface="Arial"/>
                <a:cs typeface="Arial"/>
              </a:rPr>
              <a:t> </a:t>
            </a:r>
            <a:r>
              <a:rPr dirty="0" smtClean="0">
                <a:solidFill>
                  <a:srgbClr val="FFFFFF"/>
                </a:solidFill>
                <a:latin typeface="Arial"/>
                <a:cs typeface="Arial"/>
              </a:rPr>
              <a:t>JavaScript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Object</a:t>
            </a:r>
            <a:r>
              <a:rPr spc="2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Notation.</a:t>
            </a:r>
            <a:endParaRPr dirty="0">
              <a:latin typeface="Arial"/>
              <a:cs typeface="Arial"/>
            </a:endParaRPr>
          </a:p>
          <a:p>
            <a:pPr>
              <a:spcBef>
                <a:spcPts val="9"/>
              </a:spcBef>
            </a:pPr>
            <a:endParaRPr sz="1200" dirty="0">
              <a:latin typeface="Times New Roman"/>
              <a:cs typeface="Times New Roman"/>
            </a:endParaRPr>
          </a:p>
          <a:p>
            <a:pPr marL="7800" marR="149873">
              <a:lnSpc>
                <a:spcPts val="820"/>
              </a:lnSpc>
              <a:spcBef>
                <a:spcPts val="2"/>
              </a:spcBef>
            </a:pP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Phần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tử track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không được hỗ trợ trong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nhiều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trình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duyệt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lớn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và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bây giờ đã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có 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trong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IE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10 và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 Chrome 18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 +.</a:t>
            </a:r>
            <a:endParaRPr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21" y="0"/>
            <a:ext cx="3555490" cy="3693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7113" y="68309"/>
            <a:ext cx="806741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spc="-2" dirty="0"/>
              <a:t>Mục</a:t>
            </a:r>
            <a:r>
              <a:rPr spc="-31" dirty="0"/>
              <a:t> </a:t>
            </a:r>
            <a:r>
              <a:rPr spc="-2" dirty="0"/>
              <a:t>tiêu</a:t>
            </a:r>
            <a:endParaRPr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2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179337" y="428993"/>
            <a:ext cx="2518692" cy="1310433"/>
          </a:xfrm>
          <a:prstGeom prst="rect">
            <a:avLst/>
          </a:prstGeom>
        </p:spPr>
        <p:txBody>
          <a:bodyPr vert="horz" wrap="square" lIns="0" tIns="32872" rIns="0" bIns="0" rtlCol="0">
            <a:spAutoFit/>
          </a:bodyPr>
          <a:lstStyle/>
          <a:p>
            <a:pPr marL="125916" indent="-120344">
              <a:spcBef>
                <a:spcPts val="259"/>
              </a:spcBef>
              <a:buClr>
                <a:srgbClr val="AC1317"/>
              </a:buClr>
              <a:buSzPct val="152380"/>
              <a:buFont typeface="Wingdings"/>
              <a:buChar char=""/>
              <a:tabLst>
                <a:tab pos="125916" algn="l"/>
              </a:tabLst>
            </a:pPr>
            <a:r>
              <a:rPr sz="900" spc="4" dirty="0">
                <a:latin typeface="Calibri"/>
                <a:cs typeface="Calibri"/>
              </a:rPr>
              <a:t>Sự </a:t>
            </a:r>
            <a:r>
              <a:rPr sz="900" spc="2" dirty="0">
                <a:latin typeface="Calibri"/>
                <a:cs typeface="Calibri"/>
              </a:rPr>
              <a:t>cần thiết </a:t>
            </a:r>
            <a:r>
              <a:rPr sz="900" spc="4" dirty="0">
                <a:latin typeface="Calibri"/>
                <a:cs typeface="Calibri"/>
              </a:rPr>
              <a:t>của đa phương </a:t>
            </a:r>
            <a:r>
              <a:rPr sz="900" spc="2" dirty="0">
                <a:latin typeface="Calibri"/>
                <a:cs typeface="Calibri"/>
              </a:rPr>
              <a:t>tiện </a:t>
            </a:r>
            <a:r>
              <a:rPr sz="900" dirty="0">
                <a:latin typeface="Calibri"/>
                <a:cs typeface="Calibri"/>
              </a:rPr>
              <a:t>trong</a:t>
            </a:r>
            <a:r>
              <a:rPr sz="900" spc="-143" dirty="0">
                <a:latin typeface="Calibri"/>
                <a:cs typeface="Calibri"/>
              </a:rPr>
              <a:t> </a:t>
            </a:r>
            <a:r>
              <a:rPr sz="900" spc="4" dirty="0">
                <a:latin typeface="Calibri"/>
                <a:cs typeface="Calibri"/>
              </a:rPr>
              <a:t>HTML5</a:t>
            </a:r>
            <a:endParaRPr sz="900">
              <a:latin typeface="Calibri"/>
              <a:cs typeface="Calibri"/>
            </a:endParaRPr>
          </a:p>
          <a:p>
            <a:pPr marL="125916" indent="-120344">
              <a:spcBef>
                <a:spcPts val="790"/>
              </a:spcBef>
              <a:buClr>
                <a:srgbClr val="AC1317"/>
              </a:buClr>
              <a:buSzPct val="152380"/>
              <a:buFont typeface="Wingdings"/>
              <a:buChar char=""/>
              <a:tabLst>
                <a:tab pos="125916" algn="l"/>
              </a:tabLst>
            </a:pPr>
            <a:r>
              <a:rPr sz="900" spc="2" dirty="0">
                <a:latin typeface="Calibri"/>
                <a:cs typeface="Calibri"/>
              </a:rPr>
              <a:t>Các loại đa </a:t>
            </a:r>
            <a:r>
              <a:rPr sz="900" spc="4" dirty="0">
                <a:latin typeface="Calibri"/>
                <a:cs typeface="Calibri"/>
              </a:rPr>
              <a:t>phương </a:t>
            </a:r>
            <a:r>
              <a:rPr sz="900" spc="2" dirty="0">
                <a:latin typeface="Calibri"/>
                <a:cs typeface="Calibri"/>
              </a:rPr>
              <a:t>tiện </a:t>
            </a:r>
            <a:r>
              <a:rPr sz="900" spc="4" dirty="0">
                <a:latin typeface="Calibri"/>
                <a:cs typeface="Calibri"/>
              </a:rPr>
              <a:t>được hỗ </a:t>
            </a:r>
            <a:r>
              <a:rPr sz="900" dirty="0">
                <a:latin typeface="Calibri"/>
                <a:cs typeface="Calibri"/>
              </a:rPr>
              <a:t>trợ trong</a:t>
            </a:r>
            <a:r>
              <a:rPr sz="900" spc="-2" dirty="0">
                <a:latin typeface="Calibri"/>
                <a:cs typeface="Calibri"/>
              </a:rPr>
              <a:t> </a:t>
            </a:r>
            <a:r>
              <a:rPr sz="900" spc="4" dirty="0">
                <a:latin typeface="Calibri"/>
                <a:cs typeface="Calibri"/>
              </a:rPr>
              <a:t>HTML5</a:t>
            </a:r>
            <a:endParaRPr sz="900">
              <a:latin typeface="Calibri"/>
              <a:cs typeface="Calibri"/>
            </a:endParaRPr>
          </a:p>
          <a:p>
            <a:pPr marL="125916" indent="-120344">
              <a:spcBef>
                <a:spcPts val="581"/>
              </a:spcBef>
              <a:buClr>
                <a:srgbClr val="AC1317"/>
              </a:buClr>
              <a:buSzPct val="152380"/>
              <a:buFont typeface="Wingdings"/>
              <a:buChar char=""/>
              <a:tabLst>
                <a:tab pos="125916" algn="l"/>
              </a:tabLst>
            </a:pPr>
            <a:r>
              <a:rPr sz="900" spc="4" dirty="0">
                <a:latin typeface="Calibri"/>
                <a:cs typeface="Calibri"/>
              </a:rPr>
              <a:t>Phần tử </a:t>
            </a:r>
            <a:r>
              <a:rPr sz="900" spc="2" dirty="0">
                <a:latin typeface="Calibri"/>
                <a:cs typeface="Calibri"/>
              </a:rPr>
              <a:t>audio </a:t>
            </a:r>
            <a:r>
              <a:rPr sz="900" dirty="0">
                <a:latin typeface="Calibri"/>
                <a:cs typeface="Calibri"/>
              </a:rPr>
              <a:t>trong</a:t>
            </a:r>
            <a:r>
              <a:rPr sz="900" spc="-15" dirty="0">
                <a:latin typeface="Calibri"/>
                <a:cs typeface="Calibri"/>
              </a:rPr>
              <a:t> </a:t>
            </a:r>
            <a:r>
              <a:rPr sz="900" spc="4" dirty="0">
                <a:latin typeface="Calibri"/>
                <a:cs typeface="Calibri"/>
              </a:rPr>
              <a:t>HTML5</a:t>
            </a:r>
            <a:endParaRPr sz="900">
              <a:latin typeface="Calibri"/>
              <a:cs typeface="Calibri"/>
            </a:endParaRPr>
          </a:p>
          <a:p>
            <a:pPr marL="125916" indent="-120344">
              <a:spcBef>
                <a:spcPts val="579"/>
              </a:spcBef>
              <a:buClr>
                <a:srgbClr val="AC1317"/>
              </a:buClr>
              <a:buSzPct val="152380"/>
              <a:buFont typeface="Wingdings"/>
              <a:buChar char=""/>
              <a:tabLst>
                <a:tab pos="125916" algn="l"/>
              </a:tabLst>
            </a:pPr>
            <a:r>
              <a:rPr sz="900" spc="4" dirty="0">
                <a:latin typeface="Calibri"/>
                <a:cs typeface="Calibri"/>
              </a:rPr>
              <a:t>Phần tử </a:t>
            </a:r>
            <a:r>
              <a:rPr sz="900" spc="2" dirty="0">
                <a:latin typeface="Calibri"/>
                <a:cs typeface="Calibri"/>
              </a:rPr>
              <a:t>video </a:t>
            </a:r>
            <a:r>
              <a:rPr sz="900" dirty="0">
                <a:latin typeface="Calibri"/>
                <a:cs typeface="Calibri"/>
              </a:rPr>
              <a:t>trong</a:t>
            </a:r>
            <a:r>
              <a:rPr sz="900" spc="-18" dirty="0">
                <a:latin typeface="Calibri"/>
                <a:cs typeface="Calibri"/>
              </a:rPr>
              <a:t> </a:t>
            </a:r>
            <a:r>
              <a:rPr sz="900" spc="4" dirty="0">
                <a:latin typeface="Calibri"/>
                <a:cs typeface="Calibri"/>
              </a:rPr>
              <a:t>HTML5</a:t>
            </a:r>
            <a:endParaRPr sz="900">
              <a:latin typeface="Calibri"/>
              <a:cs typeface="Calibri"/>
            </a:endParaRPr>
          </a:p>
          <a:p>
            <a:pPr marL="125916" indent="-120344">
              <a:spcBef>
                <a:spcPts val="579"/>
              </a:spcBef>
              <a:buClr>
                <a:srgbClr val="AC1317"/>
              </a:buClr>
              <a:buSzPct val="152380"/>
              <a:buFont typeface="Wingdings"/>
              <a:buChar char=""/>
              <a:tabLst>
                <a:tab pos="125916" algn="l"/>
              </a:tabLst>
            </a:pPr>
            <a:r>
              <a:rPr sz="900" spc="2" dirty="0">
                <a:latin typeface="Calibri"/>
                <a:cs typeface="Calibri"/>
              </a:rPr>
              <a:t>Khả </a:t>
            </a:r>
            <a:r>
              <a:rPr sz="900" spc="4" dirty="0">
                <a:latin typeface="Calibri"/>
                <a:cs typeface="Calibri"/>
              </a:rPr>
              <a:t>năng </a:t>
            </a:r>
            <a:r>
              <a:rPr sz="900" spc="2" dirty="0">
                <a:latin typeface="Calibri"/>
                <a:cs typeface="Calibri"/>
              </a:rPr>
              <a:t>truy </a:t>
            </a:r>
            <a:r>
              <a:rPr sz="900" dirty="0">
                <a:latin typeface="Calibri"/>
                <a:cs typeface="Calibri"/>
              </a:rPr>
              <a:t>cập </a:t>
            </a:r>
            <a:r>
              <a:rPr sz="900" spc="2" dirty="0">
                <a:latin typeface="Calibri"/>
                <a:cs typeface="Calibri"/>
              </a:rPr>
              <a:t>các </a:t>
            </a:r>
            <a:r>
              <a:rPr sz="900" spc="4" dirty="0">
                <a:latin typeface="Calibri"/>
                <a:cs typeface="Calibri"/>
              </a:rPr>
              <a:t>phần tử audio </a:t>
            </a:r>
            <a:r>
              <a:rPr sz="900" spc="-2" dirty="0">
                <a:latin typeface="Calibri"/>
                <a:cs typeface="Calibri"/>
              </a:rPr>
              <a:t>và</a:t>
            </a:r>
            <a:r>
              <a:rPr sz="900" spc="-13" dirty="0">
                <a:latin typeface="Calibri"/>
                <a:cs typeface="Calibri"/>
              </a:rPr>
              <a:t> </a:t>
            </a:r>
            <a:r>
              <a:rPr sz="900" spc="4" dirty="0">
                <a:latin typeface="Calibri"/>
                <a:cs typeface="Calibri"/>
              </a:rPr>
              <a:t>video</a:t>
            </a:r>
            <a:endParaRPr sz="900">
              <a:latin typeface="Calibri"/>
              <a:cs typeface="Calibri"/>
            </a:endParaRPr>
          </a:p>
          <a:p>
            <a:pPr marL="125916" indent="-120344">
              <a:spcBef>
                <a:spcPts val="579"/>
              </a:spcBef>
              <a:buClr>
                <a:srgbClr val="AC1317"/>
              </a:buClr>
              <a:buSzPct val="152380"/>
              <a:buFont typeface="Wingdings"/>
              <a:buChar char=""/>
              <a:tabLst>
                <a:tab pos="125916" algn="l"/>
              </a:tabLst>
            </a:pPr>
            <a:r>
              <a:rPr sz="900" spc="4" dirty="0">
                <a:latin typeface="Calibri"/>
                <a:cs typeface="Calibri"/>
              </a:rPr>
              <a:t>Thỏa thuận </a:t>
            </a:r>
            <a:r>
              <a:rPr sz="900" dirty="0">
                <a:latin typeface="Calibri"/>
                <a:cs typeface="Calibri"/>
              </a:rPr>
              <a:t>với </a:t>
            </a:r>
            <a:r>
              <a:rPr sz="900" spc="2" dirty="0">
                <a:latin typeface="Calibri"/>
                <a:cs typeface="Calibri"/>
              </a:rPr>
              <a:t>trình duyệt </a:t>
            </a:r>
            <a:r>
              <a:rPr sz="900" spc="4" dirty="0">
                <a:latin typeface="Calibri"/>
                <a:cs typeface="Calibri"/>
              </a:rPr>
              <a:t>không hỗ</a:t>
            </a:r>
            <a:r>
              <a:rPr sz="900" spc="-22" dirty="0">
                <a:latin typeface="Calibri"/>
                <a:cs typeface="Calibri"/>
              </a:rPr>
              <a:t> </a:t>
            </a:r>
            <a:r>
              <a:rPr sz="900" dirty="0">
                <a:latin typeface="Calibri"/>
                <a:cs typeface="Calibri"/>
              </a:rPr>
              <a:t>trợ</a:t>
            </a:r>
            <a:endParaRPr sz="9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21" y="59173"/>
            <a:ext cx="3918564" cy="24213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7113" y="78761"/>
            <a:ext cx="1887988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spc="-4" dirty="0"/>
              <a:t>Theo dõi phần </a:t>
            </a:r>
            <a:r>
              <a:rPr spc="-2" dirty="0"/>
              <a:t>tử </a:t>
            </a:r>
            <a:r>
              <a:rPr dirty="0"/>
              <a:t>2-3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20</a:t>
            </a:fld>
            <a:endParaRPr dirty="0"/>
          </a:p>
        </p:txBody>
      </p:sp>
      <p:graphicFrame>
        <p:nvGraphicFramePr>
          <p:cNvPr id="5" name="object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6429607"/>
              </p:ext>
            </p:extLst>
          </p:nvPr>
        </p:nvGraphicFramePr>
        <p:xfrm>
          <a:off x="304006" y="920750"/>
          <a:ext cx="3402938" cy="146000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57037"/>
                <a:gridCol w="2545901"/>
              </a:tblGrid>
              <a:tr h="287908">
                <a:tc>
                  <a:txBody>
                    <a:bodyPr/>
                    <a:lstStyle/>
                    <a:p>
                      <a:pPr marL="0" algn="ctr">
                        <a:lnSpc>
                          <a:spcPct val="100000"/>
                        </a:lnSpc>
                        <a:spcBef>
                          <a:spcPts val="1525"/>
                        </a:spcBef>
                      </a:pPr>
                      <a:r>
                        <a:rPr sz="7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Thuộc tính</a:t>
                      </a:r>
                      <a:endParaRPr sz="700" dirty="0">
                        <a:latin typeface="Arial"/>
                        <a:cs typeface="Arial"/>
                      </a:endParaRPr>
                    </a:p>
                  </a:txBody>
                  <a:tcPr marL="0" marR="0" marT="86436" marB="0">
                    <a:solidFill>
                      <a:srgbClr val="943735"/>
                    </a:solidFill>
                  </a:tcPr>
                </a:tc>
                <a:tc>
                  <a:txBody>
                    <a:bodyPr/>
                    <a:lstStyle/>
                    <a:p>
                      <a:pPr marL="170815" algn="ctr">
                        <a:lnSpc>
                          <a:spcPct val="100000"/>
                        </a:lnSpc>
                        <a:spcBef>
                          <a:spcPts val="1525"/>
                        </a:spcBef>
                      </a:pPr>
                      <a:r>
                        <a:rPr sz="7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Mô</a:t>
                      </a:r>
                      <a:r>
                        <a:rPr sz="7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tả</a:t>
                      </a:r>
                      <a:endParaRPr sz="700" dirty="0">
                        <a:latin typeface="Arial"/>
                        <a:cs typeface="Arial"/>
                      </a:endParaRPr>
                    </a:p>
                  </a:txBody>
                  <a:tcPr marL="0" marR="0" marT="86436" marB="0">
                    <a:solidFill>
                      <a:srgbClr val="943735"/>
                    </a:solidFill>
                  </a:tcPr>
                </a:tc>
              </a:tr>
              <a:tr h="2176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sz="600" spc="5" dirty="0">
                          <a:latin typeface="Arial"/>
                          <a:cs typeface="Arial"/>
                        </a:rPr>
                        <a:t>src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1984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600" dirty="0">
                        <a:latin typeface="Times New Roman"/>
                        <a:cs typeface="Times New Roman"/>
                      </a:endParaRPr>
                    </a:p>
                    <a:p>
                      <a:pPr marL="180000">
                        <a:lnSpc>
                          <a:spcPct val="100000"/>
                        </a:lnSpc>
                      </a:pPr>
                      <a:r>
                        <a:rPr sz="600" spc="10" dirty="0">
                          <a:latin typeface="Arial"/>
                          <a:cs typeface="Arial"/>
                        </a:rPr>
                        <a:t>Chứa các </a:t>
                      </a:r>
                      <a:r>
                        <a:rPr sz="600" spc="15" dirty="0">
                          <a:latin typeface="Arial"/>
                          <a:cs typeface="Arial"/>
                        </a:rPr>
                        <a:t>URL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của các dữ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liệu track văn</a:t>
                      </a:r>
                      <a:r>
                        <a:rPr sz="600" spc="-1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bản</a:t>
                      </a:r>
                      <a:endParaRPr sz="600" dirty="0">
                        <a:latin typeface="Arial"/>
                        <a:cs typeface="Arial"/>
                      </a:endParaRPr>
                    </a:p>
                  </a:txBody>
                  <a:tcPr marL="0" marR="0" marT="1984" marB="0">
                    <a:solidFill>
                      <a:srgbClr val="D6E3BC"/>
                    </a:solidFill>
                  </a:tcPr>
                </a:tc>
              </a:tr>
              <a:tr h="2176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600" spc="5" dirty="0">
                          <a:latin typeface="Arial"/>
                          <a:cs typeface="Arial"/>
                        </a:rPr>
                        <a:t>srclang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1700" marB="0">
                    <a:solidFill>
                      <a:srgbClr val="F1DCDB"/>
                    </a:solidFill>
                  </a:tcPr>
                </a:tc>
                <a:tc>
                  <a:txBody>
                    <a:bodyPr/>
                    <a:lstStyle/>
                    <a:p>
                      <a:pPr marL="180000">
                        <a:lnSpc>
                          <a:spcPct val="100000"/>
                        </a:lnSpc>
                        <a:spcBef>
                          <a:spcPts val="994"/>
                        </a:spcBef>
                      </a:pPr>
                      <a:r>
                        <a:rPr sz="600" spc="10" dirty="0">
                          <a:latin typeface="Arial"/>
                          <a:cs typeface="Arial"/>
                        </a:rPr>
                        <a:t>Chứa các ngôn ngữ của các dữ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liệu track văn</a:t>
                      </a:r>
                      <a:r>
                        <a:rPr sz="600" spc="-1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bản</a:t>
                      </a:r>
                      <a:endParaRPr sz="600" dirty="0">
                        <a:latin typeface="Arial"/>
                        <a:cs typeface="Arial"/>
                      </a:endParaRPr>
                    </a:p>
                  </a:txBody>
                  <a:tcPr marL="0" marR="0" marT="56396" marB="0">
                    <a:solidFill>
                      <a:srgbClr val="F1DCDB"/>
                    </a:solidFill>
                  </a:tcPr>
                </a:tc>
              </a:tr>
              <a:tr h="18590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 marL="91440">
                        <a:lnSpc>
                          <a:spcPts val="1535"/>
                        </a:lnSpc>
                      </a:pPr>
                      <a:r>
                        <a:rPr sz="600" spc="5" dirty="0">
                          <a:latin typeface="Arial"/>
                          <a:cs typeface="Arial"/>
                        </a:rPr>
                        <a:t>kind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1984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marL="180000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sz="600" spc="10" dirty="0">
                          <a:latin typeface="Arial"/>
                          <a:cs typeface="Arial"/>
                        </a:rPr>
                        <a:t>Chứa các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loại nội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dung mà định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nghĩa track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được sử</a:t>
                      </a:r>
                      <a:r>
                        <a:rPr sz="600" spc="-10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dụng</a:t>
                      </a:r>
                      <a:endParaRPr sz="600" dirty="0">
                        <a:latin typeface="Arial"/>
                        <a:cs typeface="Arial"/>
                      </a:endParaRPr>
                    </a:p>
                  </a:txBody>
                  <a:tcPr marL="0" marR="0" marT="56680" marB="0">
                    <a:solidFill>
                      <a:srgbClr val="D6E3BC"/>
                    </a:solidFill>
                  </a:tcPr>
                </a:tc>
              </a:tr>
              <a:tr h="26271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sz="600" spc="5" dirty="0" smtClean="0">
                          <a:latin typeface="Arial"/>
                          <a:cs typeface="Arial"/>
                        </a:rPr>
                        <a:t>default</a:t>
                      </a:r>
                      <a:endParaRPr sz="600" dirty="0">
                        <a:latin typeface="Arial"/>
                        <a:cs typeface="Arial"/>
                      </a:endParaRPr>
                    </a:p>
                  </a:txBody>
                  <a:tcPr marL="0" marR="0" marT="850" marB="0" anchor="ctr">
                    <a:solidFill>
                      <a:srgbClr val="F1DCDB"/>
                    </a:solidFill>
                  </a:tcPr>
                </a:tc>
                <a:tc>
                  <a:txBody>
                    <a:bodyPr/>
                    <a:lstStyle/>
                    <a:p>
                      <a:pPr marL="180000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600" spc="5" dirty="0">
                          <a:latin typeface="Arial"/>
                          <a:cs typeface="Arial"/>
                        </a:rPr>
                        <a:t>Chỉ</a:t>
                      </a:r>
                      <a:r>
                        <a:rPr sz="600" spc="1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ra</a:t>
                      </a:r>
                      <a:r>
                        <a:rPr sz="600" spc="1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rằng</a:t>
                      </a:r>
                      <a:r>
                        <a:rPr sz="600" spc="1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điều</a:t>
                      </a:r>
                      <a:r>
                        <a:rPr sz="600" spc="1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này</a:t>
                      </a:r>
                      <a:r>
                        <a:rPr sz="600" spc="10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sẽ</a:t>
                      </a:r>
                      <a:r>
                        <a:rPr sz="600" spc="1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được</a:t>
                      </a:r>
                      <a:r>
                        <a:rPr sz="600" spc="1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track</a:t>
                      </a:r>
                      <a:r>
                        <a:rPr sz="600" spc="1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mặc</a:t>
                      </a:r>
                      <a:r>
                        <a:rPr sz="600" spc="1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định</a:t>
                      </a:r>
                      <a:r>
                        <a:rPr sz="600" spc="1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nếu</a:t>
                      </a:r>
                      <a:r>
                        <a:rPr sz="600" spc="1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5" dirty="0" err="1">
                          <a:latin typeface="Arial"/>
                          <a:cs typeface="Arial"/>
                        </a:rPr>
                        <a:t>người</a:t>
                      </a:r>
                      <a:r>
                        <a:rPr sz="600" spc="1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5" dirty="0" err="1" smtClean="0">
                          <a:latin typeface="Arial"/>
                          <a:cs typeface="Arial"/>
                        </a:rPr>
                        <a:t>dùng</a:t>
                      </a:r>
                      <a:r>
                        <a:rPr lang="vi-VN" sz="600" spc="5" dirty="0" smtClean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10" dirty="0" err="1" smtClean="0">
                          <a:latin typeface="Arial"/>
                          <a:cs typeface="Arial"/>
                        </a:rPr>
                        <a:t>không</a:t>
                      </a:r>
                      <a:r>
                        <a:rPr sz="600" spc="10" dirty="0" smtClean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xác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định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giá</a:t>
                      </a:r>
                      <a:r>
                        <a:rPr sz="600" spc="-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0" dirty="0">
                          <a:latin typeface="Arial"/>
                          <a:cs typeface="Arial"/>
                        </a:rPr>
                        <a:t>trị</a:t>
                      </a:r>
                      <a:endParaRPr sz="600" dirty="0">
                        <a:latin typeface="Arial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F1DCDB"/>
                    </a:solidFill>
                  </a:tcPr>
                </a:tc>
              </a:tr>
              <a:tr h="19016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755"/>
                        </a:spcBef>
                      </a:pPr>
                      <a:r>
                        <a:rPr sz="600" spc="5" dirty="0">
                          <a:latin typeface="Arial"/>
                          <a:cs typeface="Arial"/>
                        </a:rPr>
                        <a:t>label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42793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marL="180000">
                        <a:lnSpc>
                          <a:spcPct val="100000"/>
                        </a:lnSpc>
                        <a:spcBef>
                          <a:spcPts val="755"/>
                        </a:spcBef>
                      </a:pPr>
                      <a:r>
                        <a:rPr sz="600" spc="10" dirty="0">
                          <a:latin typeface="Arial"/>
                          <a:cs typeface="Arial"/>
                        </a:rPr>
                        <a:t>uy định cụ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thể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các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tiêu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đề được hiển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thị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cho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người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sử</a:t>
                      </a:r>
                      <a:r>
                        <a:rPr sz="600" spc="-1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dụng</a:t>
                      </a:r>
                      <a:endParaRPr sz="600" dirty="0">
                        <a:latin typeface="Arial"/>
                        <a:cs typeface="Arial"/>
                      </a:endParaRPr>
                    </a:p>
                  </a:txBody>
                  <a:tcPr marL="0" marR="0" marT="42793" marB="0">
                    <a:solidFill>
                      <a:srgbClr val="D6E3BC"/>
                    </a:solidFill>
                  </a:tcPr>
                </a:tc>
              </a:tr>
            </a:tbl>
          </a:graphicData>
        </a:graphic>
      </p:graphicFrame>
      <p:sp>
        <p:nvSpPr>
          <p:cNvPr id="6" name="object 6"/>
          <p:cNvSpPr txBox="1"/>
          <p:nvPr/>
        </p:nvSpPr>
        <p:spPr>
          <a:xfrm>
            <a:off x="245350" y="470554"/>
            <a:ext cx="1970504" cy="129862"/>
          </a:xfrm>
          <a:prstGeom prst="rect">
            <a:avLst/>
          </a:prstGeom>
        </p:spPr>
        <p:txBody>
          <a:bodyPr vert="horz" wrap="square" lIns="0" tIns="6686" rIns="0" bIns="0" rtlCol="0">
            <a:spAutoFit/>
          </a:bodyPr>
          <a:lstStyle/>
          <a:p>
            <a:pPr marL="125916" indent="-120344">
              <a:spcBef>
                <a:spcPts val="53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6194" algn="l"/>
              </a:tabLst>
            </a:pPr>
            <a:r>
              <a:rPr spc="2" dirty="0">
                <a:latin typeface="Calibri"/>
                <a:cs typeface="Calibri"/>
              </a:rPr>
              <a:t>Bảng </a:t>
            </a:r>
            <a:r>
              <a:rPr dirty="0">
                <a:latin typeface="Calibri"/>
                <a:cs typeface="Calibri"/>
              </a:rPr>
              <a:t>sau liệt </a:t>
            </a:r>
            <a:r>
              <a:rPr spc="-9" dirty="0">
                <a:latin typeface="Calibri"/>
                <a:cs typeface="Calibri"/>
              </a:rPr>
              <a:t>kê </a:t>
            </a:r>
            <a:r>
              <a:rPr dirty="0">
                <a:latin typeface="Calibri"/>
                <a:cs typeface="Calibri"/>
              </a:rPr>
              <a:t>các </a:t>
            </a:r>
            <a:r>
              <a:rPr spc="2" dirty="0">
                <a:latin typeface="Calibri"/>
                <a:cs typeface="Calibri"/>
              </a:rPr>
              <a:t>thuộc </a:t>
            </a:r>
            <a:r>
              <a:rPr dirty="0">
                <a:latin typeface="Calibri"/>
                <a:cs typeface="Calibri"/>
              </a:rPr>
              <a:t>tính phần tử</a:t>
            </a:r>
            <a:r>
              <a:rPr spc="-61" dirty="0">
                <a:latin typeface="Calibri"/>
                <a:cs typeface="Calibri"/>
              </a:rPr>
              <a:t> </a:t>
            </a:r>
            <a:r>
              <a:rPr spc="-2" dirty="0">
                <a:latin typeface="Calibri"/>
                <a:cs typeface="Calibri"/>
              </a:rPr>
              <a:t>track</a:t>
            </a:r>
            <a:endParaRPr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21" y="0"/>
            <a:ext cx="3555490" cy="3693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7113" y="68309"/>
            <a:ext cx="1887988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spc="-2" dirty="0"/>
              <a:t>Theo dõi phần tử</a:t>
            </a:r>
            <a:r>
              <a:rPr spc="-39" dirty="0"/>
              <a:t> </a:t>
            </a:r>
            <a:r>
              <a:rPr dirty="0"/>
              <a:t>3-3</a:t>
            </a:r>
            <a:endParaRPr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21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245350" y="368530"/>
            <a:ext cx="3550154" cy="2174231"/>
          </a:xfrm>
          <a:prstGeom prst="rect">
            <a:avLst/>
          </a:prstGeom>
        </p:spPr>
        <p:txBody>
          <a:bodyPr vert="horz" wrap="square" lIns="0" tIns="6129" rIns="0" bIns="0" rtlCol="0">
            <a:spAutoFit/>
          </a:bodyPr>
          <a:lstStyle/>
          <a:p>
            <a:pPr marL="125916" marR="2229" indent="-120344">
              <a:lnSpc>
                <a:spcPct val="100499"/>
              </a:lnSpc>
              <a:spcBef>
                <a:spcPts val="48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6194" algn="l"/>
              </a:tabLst>
            </a:pPr>
            <a:r>
              <a:rPr spc="2" dirty="0">
                <a:latin typeface="Calibri"/>
                <a:cs typeface="Calibri"/>
              </a:rPr>
              <a:t>Mã </a:t>
            </a:r>
            <a:r>
              <a:rPr dirty="0">
                <a:latin typeface="Calibri"/>
                <a:cs typeface="Calibri"/>
              </a:rPr>
              <a:t>số câu liên quan trình </a:t>
            </a:r>
            <a:r>
              <a:rPr spc="-2" dirty="0">
                <a:latin typeface="Calibri"/>
                <a:cs typeface="Calibri"/>
              </a:rPr>
              <a:t>bày </a:t>
            </a:r>
            <a:r>
              <a:rPr dirty="0">
                <a:latin typeface="Calibri"/>
                <a:cs typeface="Calibri"/>
              </a:rPr>
              <a:t>cách </a:t>
            </a:r>
            <a:r>
              <a:rPr spc="2" dirty="0">
                <a:latin typeface="Calibri"/>
                <a:cs typeface="Calibri"/>
              </a:rPr>
              <a:t>một </a:t>
            </a:r>
            <a:r>
              <a:rPr dirty="0">
                <a:latin typeface="Calibri"/>
                <a:cs typeface="Calibri"/>
              </a:rPr>
              <a:t>phần tử </a:t>
            </a:r>
            <a:r>
              <a:rPr spc="-2" dirty="0">
                <a:latin typeface="Calibri"/>
                <a:cs typeface="Calibri"/>
              </a:rPr>
              <a:t>track </a:t>
            </a:r>
            <a:r>
              <a:rPr dirty="0">
                <a:latin typeface="Calibri"/>
                <a:cs typeface="Calibri"/>
              </a:rPr>
              <a:t>được sử dụng </a:t>
            </a:r>
            <a:r>
              <a:rPr spc="-7" dirty="0">
                <a:latin typeface="Calibri"/>
                <a:cs typeface="Calibri"/>
              </a:rPr>
              <a:t>kết </a:t>
            </a:r>
            <a:r>
              <a:rPr dirty="0">
                <a:latin typeface="Calibri"/>
                <a:cs typeface="Calibri"/>
              </a:rPr>
              <a:t>hợp </a:t>
            </a:r>
            <a:r>
              <a:rPr spc="-2" dirty="0">
                <a:latin typeface="Calibri"/>
                <a:cs typeface="Calibri"/>
              </a:rPr>
              <a:t>với  </a:t>
            </a:r>
            <a:r>
              <a:rPr dirty="0">
                <a:latin typeface="Calibri"/>
                <a:cs typeface="Calibri"/>
              </a:rPr>
              <a:t>các phần tử &lt;video&gt; </a:t>
            </a:r>
            <a:r>
              <a:rPr spc="2" dirty="0">
                <a:latin typeface="Calibri"/>
                <a:cs typeface="Calibri"/>
              </a:rPr>
              <a:t>cung </a:t>
            </a:r>
            <a:r>
              <a:rPr dirty="0">
                <a:latin typeface="Calibri"/>
                <a:cs typeface="Calibri"/>
              </a:rPr>
              <a:t>cấp </a:t>
            </a:r>
            <a:r>
              <a:rPr spc="2" dirty="0">
                <a:latin typeface="Calibri"/>
                <a:cs typeface="Calibri"/>
              </a:rPr>
              <a:t>phụ</a:t>
            </a:r>
            <a:r>
              <a:rPr spc="-5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đề.</a:t>
            </a:r>
            <a:endParaRPr>
              <a:latin typeface="Calibri"/>
              <a:cs typeface="Calibri"/>
            </a:endParaRPr>
          </a:p>
          <a:p>
            <a:pPr>
              <a:lnSpc>
                <a:spcPct val="100000"/>
              </a:lnSpc>
              <a:buClr>
                <a:srgbClr val="AC1317"/>
              </a:buClr>
              <a:buFont typeface="Wingdings"/>
              <a:buChar char=""/>
            </a:pPr>
            <a:endParaRPr sz="900">
              <a:latin typeface="Times New Roman"/>
              <a:cs typeface="Times New Roman"/>
            </a:endParaRPr>
          </a:p>
          <a:p>
            <a:pPr marL="5571"/>
            <a:r>
              <a:rPr sz="700" spc="-2" dirty="0">
                <a:latin typeface="Courier New"/>
                <a:cs typeface="Courier New"/>
              </a:rPr>
              <a:t>&lt;video</a:t>
            </a:r>
            <a:r>
              <a:rPr sz="700" spc="2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controls&gt;</a:t>
            </a:r>
            <a:endParaRPr sz="700">
              <a:latin typeface="Courier New"/>
              <a:cs typeface="Courier New"/>
            </a:endParaRPr>
          </a:p>
          <a:p>
            <a:pPr marL="112544">
              <a:spcBef>
                <a:spcPts val="2"/>
              </a:spcBef>
            </a:pPr>
            <a:r>
              <a:rPr sz="700" spc="-2" dirty="0">
                <a:latin typeface="Courier New"/>
                <a:cs typeface="Courier New"/>
              </a:rPr>
              <a:t>&lt;source src=”myvideo.mp4” type=”video/mp4”</a:t>
            </a:r>
            <a:r>
              <a:rPr sz="700" spc="11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/&gt;</a:t>
            </a:r>
            <a:endParaRPr sz="700">
              <a:latin typeface="Courier New"/>
              <a:cs typeface="Courier New"/>
            </a:endParaRPr>
          </a:p>
          <a:p>
            <a:pPr marL="112544"/>
            <a:r>
              <a:rPr sz="700" spc="-2" dirty="0">
                <a:latin typeface="Courier New"/>
                <a:cs typeface="Courier New"/>
              </a:rPr>
              <a:t>&lt;source src=”myvideo.webm” type=”video/webm”</a:t>
            </a:r>
            <a:r>
              <a:rPr sz="700" spc="7" dirty="0">
                <a:latin typeface="Courier New"/>
                <a:cs typeface="Courier New"/>
              </a:rPr>
              <a:t> </a:t>
            </a:r>
            <a:r>
              <a:rPr sz="700" dirty="0">
                <a:latin typeface="Courier New"/>
                <a:cs typeface="Courier New"/>
              </a:rPr>
              <a:t>/&gt;</a:t>
            </a:r>
            <a:endParaRPr sz="700">
              <a:latin typeface="Courier New"/>
              <a:cs typeface="Courier New"/>
            </a:endParaRPr>
          </a:p>
          <a:p>
            <a:pPr marL="125916" marR="105580" indent="-13372"/>
            <a:r>
              <a:rPr sz="700" spc="-2" dirty="0">
                <a:latin typeface="Courier New"/>
                <a:cs typeface="Courier New"/>
              </a:rPr>
              <a:t>&lt;track src=”eng.vtt” label=”English subtitles” kind=”subtitles”  srclang=”en”</a:t>
            </a:r>
            <a:r>
              <a:rPr sz="700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&gt;</a:t>
            </a:r>
            <a:endParaRPr sz="700">
              <a:latin typeface="Courier New"/>
              <a:cs typeface="Courier New"/>
            </a:endParaRPr>
          </a:p>
          <a:p>
            <a:pPr marL="5571"/>
            <a:r>
              <a:rPr sz="700" spc="-2" dirty="0">
                <a:latin typeface="Courier New"/>
                <a:cs typeface="Courier New"/>
              </a:rPr>
              <a:t>&lt;/video&gt;</a:t>
            </a:r>
            <a:endParaRPr sz="700">
              <a:latin typeface="Courier New"/>
              <a:cs typeface="Courier New"/>
            </a:endParaRPr>
          </a:p>
          <a:p>
            <a:pPr marL="125916" marR="2229" indent="-120344">
              <a:lnSpc>
                <a:spcPct val="100600"/>
              </a:lnSpc>
              <a:spcBef>
                <a:spcPts val="687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6194" algn="l"/>
              </a:tabLst>
            </a:pPr>
            <a:r>
              <a:rPr spc="2" dirty="0">
                <a:latin typeface="Calibri"/>
                <a:cs typeface="Calibri"/>
              </a:rPr>
              <a:t>Mã </a:t>
            </a:r>
            <a:r>
              <a:rPr dirty="0">
                <a:latin typeface="Calibri"/>
                <a:cs typeface="Calibri"/>
              </a:rPr>
              <a:t>số câu liên quan trình </a:t>
            </a:r>
            <a:r>
              <a:rPr spc="-2" dirty="0">
                <a:latin typeface="Calibri"/>
                <a:cs typeface="Calibri"/>
              </a:rPr>
              <a:t>bày </a:t>
            </a:r>
            <a:r>
              <a:rPr dirty="0">
                <a:latin typeface="Calibri"/>
                <a:cs typeface="Calibri"/>
              </a:rPr>
              <a:t>cách </a:t>
            </a:r>
            <a:r>
              <a:rPr spc="2" dirty="0">
                <a:latin typeface="Calibri"/>
                <a:cs typeface="Calibri"/>
              </a:rPr>
              <a:t>một </a:t>
            </a:r>
            <a:r>
              <a:rPr dirty="0">
                <a:latin typeface="Calibri"/>
                <a:cs typeface="Calibri"/>
              </a:rPr>
              <a:t>phần tử </a:t>
            </a:r>
            <a:r>
              <a:rPr spc="-2" dirty="0">
                <a:latin typeface="Calibri"/>
                <a:cs typeface="Calibri"/>
              </a:rPr>
              <a:t>track </a:t>
            </a:r>
            <a:r>
              <a:rPr dirty="0">
                <a:latin typeface="Calibri"/>
                <a:cs typeface="Calibri"/>
              </a:rPr>
              <a:t>được sử dụng </a:t>
            </a:r>
            <a:r>
              <a:rPr spc="-7" dirty="0">
                <a:latin typeface="Calibri"/>
                <a:cs typeface="Calibri"/>
              </a:rPr>
              <a:t>kết </a:t>
            </a:r>
            <a:r>
              <a:rPr dirty="0">
                <a:latin typeface="Calibri"/>
                <a:cs typeface="Calibri"/>
              </a:rPr>
              <a:t>hợp </a:t>
            </a:r>
            <a:r>
              <a:rPr spc="-2" dirty="0">
                <a:latin typeface="Calibri"/>
                <a:cs typeface="Calibri"/>
              </a:rPr>
              <a:t>với  </a:t>
            </a:r>
            <a:r>
              <a:rPr dirty="0">
                <a:latin typeface="Calibri"/>
                <a:cs typeface="Calibri"/>
              </a:rPr>
              <a:t>các phần tử &lt;video&gt; </a:t>
            </a:r>
            <a:r>
              <a:rPr spc="2" dirty="0">
                <a:latin typeface="Calibri"/>
                <a:cs typeface="Calibri"/>
              </a:rPr>
              <a:t>cung </a:t>
            </a:r>
            <a:r>
              <a:rPr dirty="0">
                <a:latin typeface="Calibri"/>
                <a:cs typeface="Calibri"/>
              </a:rPr>
              <a:t>cấp </a:t>
            </a:r>
            <a:r>
              <a:rPr spc="2" dirty="0">
                <a:latin typeface="Calibri"/>
                <a:cs typeface="Calibri"/>
              </a:rPr>
              <a:t>phụ đề </a:t>
            </a:r>
            <a:r>
              <a:rPr dirty="0">
                <a:latin typeface="Calibri"/>
                <a:cs typeface="Calibri"/>
              </a:rPr>
              <a:t>bằng ngôn ngữ</a:t>
            </a:r>
            <a:r>
              <a:rPr spc="-92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khác.</a:t>
            </a:r>
            <a:endParaRPr>
              <a:latin typeface="Calibri"/>
              <a:cs typeface="Calibri"/>
            </a:endParaRPr>
          </a:p>
          <a:p>
            <a:pPr>
              <a:spcBef>
                <a:spcPts val="2"/>
              </a:spcBef>
            </a:pPr>
            <a:endParaRPr sz="900">
              <a:latin typeface="Times New Roman"/>
              <a:cs typeface="Times New Roman"/>
            </a:endParaRPr>
          </a:p>
          <a:p>
            <a:pPr marL="5571"/>
            <a:r>
              <a:rPr sz="700" spc="-2" dirty="0">
                <a:latin typeface="Courier New"/>
                <a:cs typeface="Courier New"/>
              </a:rPr>
              <a:t>&lt;video</a:t>
            </a:r>
            <a:r>
              <a:rPr sz="700" spc="2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controls&gt;</a:t>
            </a:r>
            <a:endParaRPr sz="700">
              <a:latin typeface="Courier New"/>
              <a:cs typeface="Courier New"/>
            </a:endParaRPr>
          </a:p>
          <a:p>
            <a:pPr marL="112544"/>
            <a:r>
              <a:rPr sz="700" spc="-2" dirty="0">
                <a:latin typeface="Courier New"/>
                <a:cs typeface="Courier New"/>
              </a:rPr>
              <a:t>&lt;source src=”myvideo.mp4” type=”video/mp4”</a:t>
            </a:r>
            <a:r>
              <a:rPr sz="700" spc="11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/&gt;</a:t>
            </a:r>
            <a:endParaRPr sz="700">
              <a:latin typeface="Courier New"/>
              <a:cs typeface="Courier New"/>
            </a:endParaRPr>
          </a:p>
          <a:p>
            <a:pPr marL="112544"/>
            <a:r>
              <a:rPr sz="700" spc="-2" dirty="0">
                <a:latin typeface="Courier New"/>
                <a:cs typeface="Courier New"/>
              </a:rPr>
              <a:t>&lt;source src=”myvideo.webm” type=”video/webm”</a:t>
            </a:r>
            <a:r>
              <a:rPr sz="700" spc="7" dirty="0">
                <a:latin typeface="Courier New"/>
                <a:cs typeface="Courier New"/>
              </a:rPr>
              <a:t> </a:t>
            </a:r>
            <a:r>
              <a:rPr sz="700" dirty="0">
                <a:latin typeface="Courier New"/>
                <a:cs typeface="Courier New"/>
              </a:rPr>
              <a:t>/&gt;</a:t>
            </a:r>
            <a:endParaRPr sz="700">
              <a:latin typeface="Courier New"/>
              <a:cs typeface="Courier New"/>
            </a:endParaRPr>
          </a:p>
          <a:p>
            <a:pPr marL="112544"/>
            <a:r>
              <a:rPr sz="700" spc="-2" dirty="0">
                <a:latin typeface="Courier New"/>
                <a:cs typeface="Courier New"/>
              </a:rPr>
              <a:t>&lt;track src=”de.vtt” label=”German subtitles”</a:t>
            </a:r>
            <a:r>
              <a:rPr sz="700" spc="13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kind=”subtitles”</a:t>
            </a:r>
            <a:endParaRPr sz="700">
              <a:latin typeface="Courier New"/>
              <a:cs typeface="Courier New"/>
            </a:endParaRPr>
          </a:p>
          <a:p>
            <a:pPr marL="125916"/>
            <a:r>
              <a:rPr sz="700" spc="-2" dirty="0">
                <a:latin typeface="Courier New"/>
                <a:cs typeface="Courier New"/>
              </a:rPr>
              <a:t>srclang=”de”</a:t>
            </a:r>
            <a:r>
              <a:rPr sz="700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&gt;</a:t>
            </a:r>
            <a:endParaRPr sz="700">
              <a:latin typeface="Courier New"/>
              <a:cs typeface="Courier New"/>
            </a:endParaRPr>
          </a:p>
          <a:p>
            <a:pPr marL="5571"/>
            <a:r>
              <a:rPr sz="700" spc="-2" dirty="0">
                <a:latin typeface="Courier New"/>
                <a:cs typeface="Courier New"/>
              </a:rPr>
              <a:t>&lt;/video&gt;</a:t>
            </a:r>
            <a:endParaRPr sz="7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7628" y="59173"/>
            <a:ext cx="3885558" cy="24213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9020" y="92789"/>
            <a:ext cx="3416201" cy="174903"/>
          </a:xfrm>
          <a:prstGeom prst="rect">
            <a:avLst/>
          </a:prstGeom>
        </p:spPr>
        <p:txBody>
          <a:bodyPr vert="horz" wrap="square" lIns="0" tIns="5571" rIns="0" bIns="0" rtlCol="0">
            <a:spAutoFit/>
          </a:bodyPr>
          <a:lstStyle/>
          <a:p>
            <a:pPr marL="29250">
              <a:lnSpc>
                <a:spcPct val="100000"/>
              </a:lnSpc>
              <a:spcBef>
                <a:spcPts val="44"/>
              </a:spcBef>
              <a:tabLst>
                <a:tab pos="1889014" algn="l"/>
              </a:tabLst>
            </a:pPr>
            <a:r>
              <a:rPr dirty="0"/>
              <a:t>Khả </a:t>
            </a:r>
            <a:r>
              <a:rPr spc="-2" dirty="0"/>
              <a:t>năng </a:t>
            </a:r>
            <a:r>
              <a:rPr dirty="0"/>
              <a:t>truy</a:t>
            </a:r>
            <a:r>
              <a:rPr spc="-15" dirty="0"/>
              <a:t> </a:t>
            </a:r>
            <a:r>
              <a:rPr spc="-4" dirty="0" err="1"/>
              <a:t>cập</a:t>
            </a:r>
            <a:r>
              <a:rPr spc="-7" dirty="0"/>
              <a:t> </a:t>
            </a:r>
            <a:r>
              <a:rPr spc="-4" dirty="0" err="1"/>
              <a:t>các</a:t>
            </a:r>
            <a:r>
              <a:rPr lang="en-US" spc="-4" dirty="0"/>
              <a:t> </a:t>
            </a:r>
            <a:r>
              <a:rPr spc="-2" dirty="0" err="1"/>
              <a:t>phần</a:t>
            </a:r>
            <a:r>
              <a:rPr spc="-2" dirty="0"/>
              <a:t> </a:t>
            </a:r>
            <a:r>
              <a:rPr dirty="0"/>
              <a:t>tử </a:t>
            </a:r>
            <a:r>
              <a:rPr spc="-2" dirty="0"/>
              <a:t>audio </a:t>
            </a:r>
            <a:r>
              <a:rPr spc="-11" dirty="0"/>
              <a:t>và</a:t>
            </a:r>
            <a:r>
              <a:rPr spc="-48" dirty="0"/>
              <a:t> </a:t>
            </a:r>
            <a:r>
              <a:rPr dirty="0"/>
              <a:t>video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22</a:t>
            </a:fld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168994" y="586294"/>
            <a:ext cx="3678935" cy="4563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66354" y="1010711"/>
            <a:ext cx="3681576" cy="35572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67014" y="1382076"/>
            <a:ext cx="3680916" cy="36524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60412" y="1965240"/>
            <a:ext cx="3687517" cy="47951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60412" y="2456042"/>
            <a:ext cx="3687517" cy="24485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31048" y="402969"/>
            <a:ext cx="3578158" cy="2214190"/>
          </a:xfrm>
          <a:prstGeom prst="rect">
            <a:avLst/>
          </a:prstGeom>
        </p:spPr>
        <p:txBody>
          <a:bodyPr vert="horz" wrap="square" lIns="0" tIns="6964" rIns="0" bIns="0" rtlCol="0">
            <a:spAutoFit/>
          </a:bodyPr>
          <a:lstStyle/>
          <a:p>
            <a:pPr marL="341254" indent="-120344">
              <a:spcBef>
                <a:spcPts val="55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41532" algn="l"/>
              </a:tabLst>
            </a:pPr>
            <a:r>
              <a:rPr spc="2" dirty="0">
                <a:latin typeface="Calibri"/>
                <a:cs typeface="Calibri"/>
              </a:rPr>
              <a:t>Hỗ </a:t>
            </a:r>
            <a:r>
              <a:rPr spc="-2" dirty="0">
                <a:latin typeface="Calibri"/>
                <a:cs typeface="Calibri"/>
              </a:rPr>
              <a:t>trợ</a:t>
            </a:r>
            <a:r>
              <a:rPr spc="-11" dirty="0">
                <a:latin typeface="Calibri"/>
                <a:cs typeface="Calibri"/>
              </a:rPr>
              <a:t> </a:t>
            </a:r>
            <a:r>
              <a:rPr spc="2" dirty="0">
                <a:latin typeface="Calibri"/>
                <a:cs typeface="Calibri"/>
              </a:rPr>
              <a:t>Audio</a:t>
            </a:r>
            <a:endParaRPr dirty="0">
              <a:latin typeface="Calibri"/>
              <a:cs typeface="Calibri"/>
            </a:endParaRPr>
          </a:p>
          <a:p>
            <a:pPr marL="14486" marR="2229" algn="just">
              <a:lnSpc>
                <a:spcPct val="86400"/>
              </a:lnSpc>
              <a:spcBef>
                <a:spcPts val="774"/>
              </a:spcBef>
            </a:pP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Firefox -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Đưa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ra các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điều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khiển với các API tiếp cận, tuy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nhiên điều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khiển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riêng 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không tương tác với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bàn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phím. </a:t>
            </a:r>
            <a:r>
              <a:rPr spc="-9" dirty="0">
                <a:solidFill>
                  <a:srgbClr val="FFFFFF"/>
                </a:solidFill>
                <a:latin typeface="Arial"/>
                <a:cs typeface="Arial"/>
              </a:rPr>
              <a:t>Truy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cập vào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bàn phím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được cung cấp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bởi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các  phím tắt cụ thể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Firefox.</a:t>
            </a:r>
            <a:endParaRPr dirty="0">
              <a:latin typeface="Arial"/>
              <a:cs typeface="Arial"/>
            </a:endParaRPr>
          </a:p>
          <a:p>
            <a:pPr>
              <a:spcBef>
                <a:spcPts val="4"/>
              </a:spcBef>
            </a:pPr>
            <a:endParaRPr sz="1000" dirty="0">
              <a:latin typeface="Times New Roman"/>
              <a:cs typeface="Times New Roman"/>
            </a:endParaRPr>
          </a:p>
          <a:p>
            <a:pPr marL="11979"/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Opera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-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Chỉ hỗ trợ bàn</a:t>
            </a:r>
            <a:r>
              <a:rPr spc="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phím.</a:t>
            </a:r>
            <a:endParaRPr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900" dirty="0">
              <a:latin typeface="Times New Roman"/>
              <a:cs typeface="Times New Roman"/>
            </a:endParaRPr>
          </a:p>
          <a:p>
            <a:pPr marL="12257" marR="159902">
              <a:lnSpc>
                <a:spcPts val="820"/>
              </a:lnSpc>
              <a:spcBef>
                <a:spcPts val="671"/>
              </a:spcBef>
            </a:pP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E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9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-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Đưa ra các điều khiển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với các API tiếp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cận,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tuy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nhiên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điều khiển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riêng 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không tương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tác với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bàn</a:t>
            </a:r>
            <a:r>
              <a:rPr spc="2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phím.</a:t>
            </a:r>
            <a:endParaRPr dirty="0">
              <a:latin typeface="Arial"/>
              <a:cs typeface="Arial"/>
            </a:endParaRPr>
          </a:p>
          <a:p>
            <a:pPr>
              <a:spcBef>
                <a:spcPts val="20"/>
              </a:spcBef>
            </a:pPr>
            <a:endParaRPr dirty="0">
              <a:latin typeface="Times New Roman"/>
              <a:cs typeface="Times New Roman"/>
            </a:endParaRPr>
          </a:p>
          <a:p>
            <a:pPr marL="341254" indent="-120344">
              <a:buClr>
                <a:srgbClr val="AC1317"/>
              </a:buClr>
              <a:buSzPct val="151351"/>
              <a:buFont typeface="Wingdings"/>
              <a:buChar char=""/>
              <a:tabLst>
                <a:tab pos="341532" algn="l"/>
              </a:tabLst>
            </a:pPr>
            <a:r>
              <a:rPr spc="2" dirty="0">
                <a:latin typeface="Calibri"/>
                <a:cs typeface="Calibri"/>
              </a:rPr>
              <a:t>Hỗ </a:t>
            </a:r>
            <a:r>
              <a:rPr spc="-2" dirty="0">
                <a:latin typeface="Calibri"/>
                <a:cs typeface="Calibri"/>
              </a:rPr>
              <a:t>trợ</a:t>
            </a:r>
            <a:r>
              <a:rPr spc="-103" dirty="0">
                <a:latin typeface="Calibri"/>
                <a:cs typeface="Calibri"/>
              </a:rPr>
              <a:t> </a:t>
            </a:r>
            <a:r>
              <a:rPr spc="2" dirty="0">
                <a:latin typeface="Calibri"/>
                <a:cs typeface="Calibri"/>
              </a:rPr>
              <a:t>Video</a:t>
            </a:r>
            <a:endParaRPr dirty="0">
              <a:latin typeface="Calibri"/>
              <a:cs typeface="Calibri"/>
            </a:endParaRPr>
          </a:p>
          <a:p>
            <a:pPr marL="5571" marR="1086998" indent="557">
              <a:lnSpc>
                <a:spcPct val="189000"/>
              </a:lnSpc>
              <a:spcBef>
                <a:spcPts val="100"/>
              </a:spcBef>
            </a:pP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Firefox - không thể tương tác với các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điều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khiển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riêng. 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Opera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-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Chỉ hỗ trợ bàn</a:t>
            </a:r>
            <a:r>
              <a:rPr spc="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phím.</a:t>
            </a:r>
            <a:endParaRPr dirty="0">
              <a:latin typeface="Arial"/>
              <a:cs typeface="Arial"/>
            </a:endParaRPr>
          </a:p>
          <a:p>
            <a:pPr>
              <a:spcBef>
                <a:spcPts val="11"/>
              </a:spcBef>
            </a:pPr>
            <a:endParaRPr sz="700" dirty="0">
              <a:latin typeface="Times New Roman"/>
              <a:cs typeface="Times New Roman"/>
            </a:endParaRPr>
          </a:p>
          <a:p>
            <a:pPr marL="5571" algn="just"/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IE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9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-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Không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cho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phép điều khiển riêng để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tương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tác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với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bàn</a:t>
            </a:r>
            <a:r>
              <a:rPr spc="3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phím.</a:t>
            </a:r>
            <a:endParaRPr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21" y="0"/>
            <a:ext cx="3555490" cy="3693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7114" y="68309"/>
            <a:ext cx="757505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spc="-44" dirty="0"/>
              <a:t>Tổng</a:t>
            </a:r>
            <a:r>
              <a:rPr spc="-26" dirty="0"/>
              <a:t> kết</a:t>
            </a:r>
            <a:endParaRPr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23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245350" y="360675"/>
            <a:ext cx="3451408" cy="247123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125916" marR="3064" indent="-120344">
              <a:lnSpc>
                <a:spcPct val="139500"/>
              </a:lnSpc>
              <a:spcBef>
                <a:spcPts val="42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6194" algn="l"/>
              </a:tabLst>
            </a:pPr>
            <a:r>
              <a:rPr dirty="0">
                <a:latin typeface="Calibri"/>
                <a:cs typeface="Calibri"/>
              </a:rPr>
              <a:t>Đa phương tiện là sự </a:t>
            </a:r>
            <a:r>
              <a:rPr spc="-9" dirty="0">
                <a:latin typeface="Calibri"/>
                <a:cs typeface="Calibri"/>
              </a:rPr>
              <a:t>kết </a:t>
            </a:r>
            <a:r>
              <a:rPr dirty="0">
                <a:latin typeface="Calibri"/>
                <a:cs typeface="Calibri"/>
              </a:rPr>
              <a:t>hợp của các phần tử </a:t>
            </a:r>
            <a:r>
              <a:rPr spc="2" dirty="0">
                <a:latin typeface="Calibri"/>
                <a:cs typeface="Calibri"/>
              </a:rPr>
              <a:t>khác </a:t>
            </a:r>
            <a:r>
              <a:rPr dirty="0">
                <a:latin typeface="Calibri"/>
                <a:cs typeface="Calibri"/>
              </a:rPr>
              <a:t>nhau như </a:t>
            </a:r>
            <a:r>
              <a:rPr spc="-2" dirty="0">
                <a:latin typeface="Calibri"/>
                <a:cs typeface="Calibri"/>
              </a:rPr>
              <a:t>video, </a:t>
            </a:r>
            <a:r>
              <a:rPr dirty="0">
                <a:latin typeface="Calibri"/>
                <a:cs typeface="Calibri"/>
              </a:rPr>
              <a:t>đồ họa, âm  </a:t>
            </a:r>
            <a:r>
              <a:rPr spc="2" dirty="0">
                <a:latin typeface="Calibri"/>
                <a:cs typeface="Calibri"/>
              </a:rPr>
              <a:t>thanh </a:t>
            </a:r>
            <a:r>
              <a:rPr spc="-2" dirty="0">
                <a:latin typeface="Calibri"/>
                <a:cs typeface="Calibri"/>
              </a:rPr>
              <a:t>và </a:t>
            </a:r>
            <a:r>
              <a:rPr dirty="0">
                <a:latin typeface="Calibri"/>
                <a:cs typeface="Calibri"/>
              </a:rPr>
              <a:t>văn</a:t>
            </a:r>
            <a:r>
              <a:rPr spc="-18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bản.</a:t>
            </a:r>
            <a:endParaRPr>
              <a:latin typeface="Calibri"/>
              <a:cs typeface="Calibri"/>
            </a:endParaRPr>
          </a:p>
          <a:p>
            <a:pPr marL="125916" indent="-120344">
              <a:spcBef>
                <a:spcPts val="384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6194" algn="l"/>
              </a:tabLst>
            </a:pPr>
            <a:r>
              <a:rPr dirty="0">
                <a:latin typeface="Calibri"/>
                <a:cs typeface="Calibri"/>
              </a:rPr>
              <a:t>Có nhiều loại phương tiện</a:t>
            </a:r>
            <a:r>
              <a:rPr spc="37" dirty="0">
                <a:latin typeface="Calibri"/>
                <a:cs typeface="Calibri"/>
              </a:rPr>
              <a:t> </a:t>
            </a:r>
            <a:r>
              <a:rPr spc="-2" dirty="0">
                <a:latin typeface="Calibri"/>
                <a:cs typeface="Calibri"/>
              </a:rPr>
              <a:t>truyền </a:t>
            </a:r>
            <a:r>
              <a:rPr dirty="0">
                <a:latin typeface="Calibri"/>
                <a:cs typeface="Calibri"/>
              </a:rPr>
              <a:t>thông khác nhau được sử dụng cho âm thanh</a:t>
            </a:r>
            <a:endParaRPr>
              <a:latin typeface="Calibri"/>
              <a:cs typeface="Calibri"/>
            </a:endParaRPr>
          </a:p>
          <a:p>
            <a:pPr marL="125916">
              <a:spcBef>
                <a:spcPts val="388"/>
              </a:spcBef>
            </a:pPr>
            <a:r>
              <a:rPr spc="-4" dirty="0">
                <a:latin typeface="Calibri"/>
                <a:cs typeface="Calibri"/>
              </a:rPr>
              <a:t>và </a:t>
            </a:r>
            <a:r>
              <a:rPr dirty="0">
                <a:latin typeface="Calibri"/>
                <a:cs typeface="Calibri"/>
              </a:rPr>
              <a:t>các tập tin video trên các trang </a:t>
            </a:r>
            <a:r>
              <a:rPr spc="2" dirty="0">
                <a:latin typeface="Calibri"/>
                <a:cs typeface="Calibri"/>
              </a:rPr>
              <a:t>web khác</a:t>
            </a:r>
            <a:r>
              <a:rPr spc="-5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nhau.</a:t>
            </a:r>
            <a:endParaRPr>
              <a:latin typeface="Calibri"/>
              <a:cs typeface="Calibri"/>
            </a:endParaRPr>
          </a:p>
          <a:p>
            <a:pPr marL="125916" marR="2507" indent="-120344">
              <a:lnSpc>
                <a:spcPct val="137800"/>
              </a:lnSpc>
              <a:spcBef>
                <a:spcPts val="33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6194" algn="l"/>
              </a:tabLst>
            </a:pPr>
            <a:r>
              <a:rPr dirty="0">
                <a:latin typeface="Calibri"/>
                <a:cs typeface="Calibri"/>
              </a:rPr>
              <a:t>Các phần tử &lt;audio&gt; sẽ </a:t>
            </a:r>
            <a:r>
              <a:rPr spc="-2" dirty="0">
                <a:latin typeface="Calibri"/>
                <a:cs typeface="Calibri"/>
              </a:rPr>
              <a:t>giúp </a:t>
            </a:r>
            <a:r>
              <a:rPr dirty="0">
                <a:latin typeface="Calibri"/>
                <a:cs typeface="Calibri"/>
              </a:rPr>
              <a:t>các nhà phát triển nhạc nhúng </a:t>
            </a:r>
            <a:r>
              <a:rPr spc="-2" dirty="0">
                <a:latin typeface="Calibri"/>
                <a:cs typeface="Calibri"/>
              </a:rPr>
              <a:t>trên </a:t>
            </a:r>
            <a:r>
              <a:rPr dirty="0">
                <a:latin typeface="Calibri"/>
                <a:cs typeface="Calibri"/>
              </a:rPr>
              <a:t>các </a:t>
            </a:r>
            <a:r>
              <a:rPr spc="-2" dirty="0">
                <a:latin typeface="Calibri"/>
                <a:cs typeface="Calibri"/>
              </a:rPr>
              <a:t>trang </a:t>
            </a:r>
            <a:r>
              <a:rPr dirty="0">
                <a:latin typeface="Calibri"/>
                <a:cs typeface="Calibri"/>
              </a:rPr>
              <a:t>web  </a:t>
            </a:r>
            <a:r>
              <a:rPr spc="-2" dirty="0">
                <a:latin typeface="Calibri"/>
                <a:cs typeface="Calibri"/>
              </a:rPr>
              <a:t>và </a:t>
            </a:r>
            <a:r>
              <a:rPr spc="2" dirty="0">
                <a:latin typeface="Calibri"/>
                <a:cs typeface="Calibri"/>
              </a:rPr>
              <a:t>cho </a:t>
            </a:r>
            <a:r>
              <a:rPr dirty="0">
                <a:latin typeface="Calibri"/>
                <a:cs typeface="Calibri"/>
              </a:rPr>
              <a:t>phép người </a:t>
            </a:r>
            <a:r>
              <a:rPr spc="2" dirty="0">
                <a:latin typeface="Calibri"/>
                <a:cs typeface="Calibri"/>
              </a:rPr>
              <a:t>dùng </a:t>
            </a:r>
            <a:r>
              <a:rPr dirty="0">
                <a:latin typeface="Calibri"/>
                <a:cs typeface="Calibri"/>
              </a:rPr>
              <a:t>nghe</a:t>
            </a:r>
            <a:r>
              <a:rPr spc="-5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nhạc.</a:t>
            </a:r>
            <a:endParaRPr>
              <a:latin typeface="Calibri"/>
              <a:cs typeface="Calibri"/>
            </a:endParaRPr>
          </a:p>
          <a:p>
            <a:pPr marL="125916" marR="2786" indent="-120344">
              <a:lnSpc>
                <a:spcPct val="139600"/>
              </a:lnSpc>
              <a:spcBef>
                <a:spcPts val="4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6194" algn="l"/>
              </a:tabLst>
            </a:pPr>
            <a:r>
              <a:rPr dirty="0">
                <a:latin typeface="Calibri"/>
                <a:cs typeface="Calibri"/>
              </a:rPr>
              <a:t>Người dùng có thể chơi các </a:t>
            </a:r>
            <a:r>
              <a:rPr spc="2" dirty="0">
                <a:latin typeface="Calibri"/>
                <a:cs typeface="Calibri"/>
              </a:rPr>
              <a:t>âm </a:t>
            </a:r>
            <a:r>
              <a:rPr dirty="0">
                <a:latin typeface="Calibri"/>
                <a:cs typeface="Calibri"/>
              </a:rPr>
              <a:t>thanh trong trình duyệt </a:t>
            </a:r>
            <a:r>
              <a:rPr spc="2" dirty="0">
                <a:latin typeface="Calibri"/>
                <a:cs typeface="Calibri"/>
              </a:rPr>
              <a:t>cũ </a:t>
            </a:r>
            <a:r>
              <a:rPr dirty="0">
                <a:latin typeface="Calibri"/>
                <a:cs typeface="Calibri"/>
              </a:rPr>
              <a:t>hơn bằng cách sử  </a:t>
            </a:r>
            <a:r>
              <a:rPr spc="2" dirty="0">
                <a:latin typeface="Calibri"/>
                <a:cs typeface="Calibri"/>
              </a:rPr>
              <a:t>dụng </a:t>
            </a:r>
            <a:r>
              <a:rPr dirty="0">
                <a:latin typeface="Calibri"/>
                <a:cs typeface="Calibri"/>
              </a:rPr>
              <a:t>thẻ</a:t>
            </a:r>
            <a:r>
              <a:rPr spc="-24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&lt;embed&gt;.</a:t>
            </a:r>
            <a:endParaRPr>
              <a:latin typeface="Calibri"/>
              <a:cs typeface="Calibri"/>
            </a:endParaRPr>
          </a:p>
          <a:p>
            <a:pPr marL="125916" marR="2229" indent="-120344">
              <a:lnSpc>
                <a:spcPts val="1364"/>
              </a:lnSpc>
              <a:spcBef>
                <a:spcPts val="105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6194" algn="l"/>
              </a:tabLst>
            </a:pPr>
            <a:r>
              <a:rPr dirty="0">
                <a:latin typeface="Calibri"/>
                <a:cs typeface="Calibri"/>
              </a:rPr>
              <a:t>Các phần tử &lt;video&gt; được sử dụng để nhúng nội dung </a:t>
            </a:r>
            <a:r>
              <a:rPr spc="-2" dirty="0">
                <a:latin typeface="Calibri"/>
                <a:cs typeface="Calibri"/>
              </a:rPr>
              <a:t>video </a:t>
            </a:r>
            <a:r>
              <a:rPr dirty="0">
                <a:latin typeface="Calibri"/>
                <a:cs typeface="Calibri"/>
              </a:rPr>
              <a:t>trên các </a:t>
            </a:r>
            <a:r>
              <a:rPr spc="-2" dirty="0">
                <a:latin typeface="Calibri"/>
                <a:cs typeface="Calibri"/>
              </a:rPr>
              <a:t>trang  </a:t>
            </a:r>
            <a:r>
              <a:rPr dirty="0">
                <a:latin typeface="Calibri"/>
                <a:cs typeface="Calibri"/>
              </a:rPr>
              <a:t>web.</a:t>
            </a:r>
            <a:endParaRPr>
              <a:latin typeface="Calibri"/>
              <a:cs typeface="Calibri"/>
            </a:endParaRPr>
          </a:p>
          <a:p>
            <a:pPr marL="125916" indent="-120344">
              <a:spcBef>
                <a:spcPts val="272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6194" algn="l"/>
              </a:tabLst>
            </a:pPr>
            <a:r>
              <a:rPr dirty="0">
                <a:latin typeface="Calibri"/>
                <a:cs typeface="Calibri"/>
              </a:rPr>
              <a:t>Thuộc</a:t>
            </a:r>
            <a:r>
              <a:rPr spc="9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tính</a:t>
            </a:r>
            <a:r>
              <a:rPr spc="94" dirty="0">
                <a:latin typeface="Calibri"/>
                <a:cs typeface="Calibri"/>
              </a:rPr>
              <a:t> </a:t>
            </a:r>
            <a:r>
              <a:rPr spc="-2" dirty="0">
                <a:latin typeface="Calibri"/>
                <a:cs typeface="Calibri"/>
              </a:rPr>
              <a:t>preload</a:t>
            </a:r>
            <a:r>
              <a:rPr spc="100" dirty="0">
                <a:latin typeface="Calibri"/>
                <a:cs typeface="Calibri"/>
              </a:rPr>
              <a:t> </a:t>
            </a:r>
            <a:r>
              <a:rPr spc="-2" dirty="0">
                <a:latin typeface="Calibri"/>
                <a:cs typeface="Calibri"/>
              </a:rPr>
              <a:t>xác</a:t>
            </a:r>
            <a:r>
              <a:rPr spc="9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định</a:t>
            </a:r>
            <a:r>
              <a:rPr spc="92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liệu</a:t>
            </a:r>
            <a:r>
              <a:rPr spc="9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âm</a:t>
            </a:r>
            <a:r>
              <a:rPr spc="10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thanh</a:t>
            </a:r>
            <a:r>
              <a:rPr spc="94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phải</a:t>
            </a:r>
            <a:r>
              <a:rPr spc="9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được</a:t>
            </a:r>
            <a:r>
              <a:rPr spc="100" dirty="0">
                <a:latin typeface="Calibri"/>
                <a:cs typeface="Calibri"/>
              </a:rPr>
              <a:t> </a:t>
            </a:r>
            <a:r>
              <a:rPr spc="-2" dirty="0">
                <a:latin typeface="Calibri"/>
                <a:cs typeface="Calibri"/>
              </a:rPr>
              <a:t>tải</a:t>
            </a:r>
            <a:r>
              <a:rPr spc="100" dirty="0">
                <a:latin typeface="Calibri"/>
                <a:cs typeface="Calibri"/>
              </a:rPr>
              <a:t> </a:t>
            </a:r>
            <a:r>
              <a:rPr spc="-2" dirty="0">
                <a:latin typeface="Calibri"/>
                <a:cs typeface="Calibri"/>
              </a:rPr>
              <a:t>khi</a:t>
            </a:r>
            <a:r>
              <a:rPr spc="99" dirty="0">
                <a:latin typeface="Calibri"/>
                <a:cs typeface="Calibri"/>
              </a:rPr>
              <a:t> </a:t>
            </a:r>
            <a:r>
              <a:rPr spc="-2" dirty="0">
                <a:latin typeface="Calibri"/>
                <a:cs typeface="Calibri"/>
              </a:rPr>
              <a:t>tải</a:t>
            </a:r>
            <a:r>
              <a:rPr spc="10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trang</a:t>
            </a:r>
            <a:r>
              <a:rPr spc="94" dirty="0">
                <a:latin typeface="Calibri"/>
                <a:cs typeface="Calibri"/>
              </a:rPr>
              <a:t> </a:t>
            </a:r>
            <a:r>
              <a:rPr spc="-2" dirty="0">
                <a:latin typeface="Calibri"/>
                <a:cs typeface="Calibri"/>
              </a:rPr>
              <a:t>và</a:t>
            </a:r>
            <a:r>
              <a:rPr spc="9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sẵn</a:t>
            </a:r>
            <a:endParaRPr>
              <a:latin typeface="Calibri"/>
              <a:cs typeface="Calibri"/>
            </a:endParaRPr>
          </a:p>
          <a:p>
            <a:pPr marL="125916">
              <a:spcBef>
                <a:spcPts val="386"/>
              </a:spcBef>
            </a:pPr>
            <a:r>
              <a:rPr dirty="0">
                <a:latin typeface="Calibri"/>
                <a:cs typeface="Calibri"/>
              </a:rPr>
              <a:t>sàng để </a:t>
            </a:r>
            <a:r>
              <a:rPr spc="2" dirty="0">
                <a:latin typeface="Calibri"/>
                <a:cs typeface="Calibri"/>
              </a:rPr>
              <a:t>thực</a:t>
            </a:r>
            <a:r>
              <a:rPr spc="-24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thi.</a:t>
            </a:r>
            <a:endParaRPr>
              <a:latin typeface="Calibri"/>
              <a:cs typeface="Calibri"/>
            </a:endParaRPr>
          </a:p>
          <a:p>
            <a:pPr marL="125916" marR="2507" indent="-120344">
              <a:lnSpc>
                <a:spcPct val="139500"/>
              </a:lnSpc>
              <a:spcBef>
                <a:spcPts val="4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6194" algn="l"/>
              </a:tabLst>
            </a:pPr>
            <a:r>
              <a:rPr spc="-4" dirty="0">
                <a:latin typeface="Calibri"/>
                <a:cs typeface="Calibri"/>
              </a:rPr>
              <a:t>WebM </a:t>
            </a:r>
            <a:r>
              <a:rPr dirty="0">
                <a:latin typeface="Calibri"/>
                <a:cs typeface="Calibri"/>
              </a:rPr>
              <a:t>là </a:t>
            </a:r>
            <a:r>
              <a:rPr spc="2" dirty="0">
                <a:latin typeface="Calibri"/>
                <a:cs typeface="Calibri"/>
              </a:rPr>
              <a:t>một mã </a:t>
            </a:r>
            <a:r>
              <a:rPr dirty="0">
                <a:latin typeface="Calibri"/>
                <a:cs typeface="Calibri"/>
              </a:rPr>
              <a:t>nguồn </a:t>
            </a:r>
            <a:r>
              <a:rPr spc="4" dirty="0">
                <a:latin typeface="Calibri"/>
                <a:cs typeface="Calibri"/>
              </a:rPr>
              <a:t>mở </a:t>
            </a:r>
            <a:r>
              <a:rPr dirty="0">
                <a:latin typeface="Calibri"/>
                <a:cs typeface="Calibri"/>
              </a:rPr>
              <a:t>định dạng </a:t>
            </a:r>
            <a:r>
              <a:rPr spc="-2" dirty="0">
                <a:latin typeface="Calibri"/>
                <a:cs typeface="Calibri"/>
              </a:rPr>
              <a:t>container </a:t>
            </a:r>
            <a:r>
              <a:rPr dirty="0">
                <a:latin typeface="Calibri"/>
                <a:cs typeface="Calibri"/>
              </a:rPr>
              <a:t>video mới được </a:t>
            </a:r>
            <a:r>
              <a:rPr spc="2" dirty="0">
                <a:latin typeface="Calibri"/>
                <a:cs typeface="Calibri"/>
              </a:rPr>
              <a:t>hỗ </a:t>
            </a:r>
            <a:r>
              <a:rPr spc="-2" dirty="0">
                <a:latin typeface="Calibri"/>
                <a:cs typeface="Calibri"/>
              </a:rPr>
              <a:t>trợ </a:t>
            </a:r>
            <a:r>
              <a:rPr dirty="0">
                <a:latin typeface="Calibri"/>
                <a:cs typeface="Calibri"/>
              </a:rPr>
              <a:t>bởi  Google.</a:t>
            </a:r>
            <a:endParaRPr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/>
        </p:nvSpPr>
        <p:spPr>
          <a:xfrm>
            <a:off x="0" y="828237"/>
            <a:ext cx="3960813" cy="315927"/>
          </a:xfrm>
          <a:prstGeom prst="rect">
            <a:avLst/>
          </a:prstGeom>
          <a:noFill/>
          <a:ln>
            <a:noFill/>
          </a:ln>
        </p:spPr>
        <p:txBody>
          <a:bodyPr lIns="40108" tIns="20049" rIns="40108" bIns="20049" anchor="t" anchorCtr="0">
            <a:noAutofit/>
          </a:bodyPr>
          <a:lstStyle/>
          <a:p>
            <a:pPr algn="ctr">
              <a:buSzPct val="25000"/>
            </a:pPr>
            <a:r>
              <a:rPr lang="en-US" sz="1800" b="1" dirty="0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rPr>
              <a:t>THANK FOR WATCH !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SzPct val="25000"/>
            </a:pPr>
            <a:fld id="{00000000-1234-1234-1234-123412341234}" type="slidenum">
              <a:rPr lang="en-US" smtClean="0">
                <a:latin typeface="Calibri"/>
                <a:ea typeface="Calibri"/>
                <a:cs typeface="Calibri"/>
                <a:sym typeface="Calibri"/>
              </a:rPr>
              <a:pPr>
                <a:buSzPct val="25000"/>
              </a:pPr>
              <a:t>24</a:t>
            </a:fld>
            <a:endParaRPr lang="en-US" dirty="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21711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9173"/>
            <a:ext cx="3923185" cy="24213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4107" y="78761"/>
            <a:ext cx="891458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spc="-2" dirty="0"/>
              <a:t>Giới</a:t>
            </a:r>
            <a:r>
              <a:rPr spc="-35" dirty="0"/>
              <a:t> </a:t>
            </a:r>
            <a:r>
              <a:rPr spc="-2" dirty="0"/>
              <a:t>thiệu</a:t>
            </a:r>
            <a:endParaRPr dirty="0"/>
          </a:p>
        </p:txBody>
      </p:sp>
      <p:sp>
        <p:nvSpPr>
          <p:cNvPr id="12" name="object 12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3</a:t>
            </a:fld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198371" y="645807"/>
            <a:ext cx="3630745" cy="346313"/>
          </a:xfrm>
          <a:custGeom>
            <a:avLst/>
            <a:gdLst/>
            <a:ahLst/>
            <a:cxnLst/>
            <a:rect l="l" t="t" r="r" b="b"/>
            <a:pathLst>
              <a:path w="8382000" h="775969">
                <a:moveTo>
                  <a:pt x="8252713" y="0"/>
                </a:moveTo>
                <a:lnTo>
                  <a:pt x="129286" y="0"/>
                </a:lnTo>
                <a:lnTo>
                  <a:pt x="78963" y="10163"/>
                </a:lnTo>
                <a:lnTo>
                  <a:pt x="37868" y="37877"/>
                </a:lnTo>
                <a:lnTo>
                  <a:pt x="10160" y="78974"/>
                </a:lnTo>
                <a:lnTo>
                  <a:pt x="0" y="129286"/>
                </a:lnTo>
                <a:lnTo>
                  <a:pt x="0" y="646429"/>
                </a:lnTo>
                <a:lnTo>
                  <a:pt x="10160" y="696741"/>
                </a:lnTo>
                <a:lnTo>
                  <a:pt x="37868" y="737838"/>
                </a:lnTo>
                <a:lnTo>
                  <a:pt x="78963" y="765552"/>
                </a:lnTo>
                <a:lnTo>
                  <a:pt x="129286" y="775715"/>
                </a:lnTo>
                <a:lnTo>
                  <a:pt x="8252713" y="775715"/>
                </a:lnTo>
                <a:lnTo>
                  <a:pt x="8303025" y="765552"/>
                </a:lnTo>
                <a:lnTo>
                  <a:pt x="8344122" y="737838"/>
                </a:lnTo>
                <a:lnTo>
                  <a:pt x="8371836" y="696741"/>
                </a:lnTo>
                <a:lnTo>
                  <a:pt x="8382000" y="646429"/>
                </a:lnTo>
                <a:lnTo>
                  <a:pt x="8382000" y="129286"/>
                </a:lnTo>
                <a:lnTo>
                  <a:pt x="8371836" y="78974"/>
                </a:lnTo>
                <a:lnTo>
                  <a:pt x="8344122" y="37877"/>
                </a:lnTo>
                <a:lnTo>
                  <a:pt x="8303025" y="10163"/>
                </a:lnTo>
                <a:lnTo>
                  <a:pt x="8252713" y="0"/>
                </a:lnTo>
                <a:close/>
              </a:path>
            </a:pathLst>
          </a:custGeom>
          <a:solidFill>
            <a:srgbClr val="D9959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98371" y="645807"/>
            <a:ext cx="3630745" cy="346313"/>
          </a:xfrm>
          <a:custGeom>
            <a:avLst/>
            <a:gdLst/>
            <a:ahLst/>
            <a:cxnLst/>
            <a:rect l="l" t="t" r="r" b="b"/>
            <a:pathLst>
              <a:path w="8382000" h="775969">
                <a:moveTo>
                  <a:pt x="0" y="129286"/>
                </a:moveTo>
                <a:lnTo>
                  <a:pt x="10160" y="78974"/>
                </a:lnTo>
                <a:lnTo>
                  <a:pt x="37868" y="37877"/>
                </a:lnTo>
                <a:lnTo>
                  <a:pt x="78963" y="10163"/>
                </a:lnTo>
                <a:lnTo>
                  <a:pt x="129286" y="0"/>
                </a:lnTo>
                <a:lnTo>
                  <a:pt x="8252713" y="0"/>
                </a:lnTo>
                <a:lnTo>
                  <a:pt x="8303025" y="10163"/>
                </a:lnTo>
                <a:lnTo>
                  <a:pt x="8344122" y="37877"/>
                </a:lnTo>
                <a:lnTo>
                  <a:pt x="8371836" y="78974"/>
                </a:lnTo>
                <a:lnTo>
                  <a:pt x="8382000" y="129286"/>
                </a:lnTo>
                <a:lnTo>
                  <a:pt x="8382000" y="646429"/>
                </a:lnTo>
                <a:lnTo>
                  <a:pt x="8371836" y="696741"/>
                </a:lnTo>
                <a:lnTo>
                  <a:pt x="8344122" y="737838"/>
                </a:lnTo>
                <a:lnTo>
                  <a:pt x="8303025" y="765552"/>
                </a:lnTo>
                <a:lnTo>
                  <a:pt x="8252713" y="775715"/>
                </a:lnTo>
                <a:lnTo>
                  <a:pt x="129286" y="775715"/>
                </a:lnTo>
                <a:lnTo>
                  <a:pt x="78963" y="765552"/>
                </a:lnTo>
                <a:lnTo>
                  <a:pt x="37868" y="737838"/>
                </a:lnTo>
                <a:lnTo>
                  <a:pt x="10160" y="696741"/>
                </a:lnTo>
                <a:lnTo>
                  <a:pt x="0" y="646429"/>
                </a:lnTo>
                <a:lnTo>
                  <a:pt x="0" y="129286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98371" y="1104233"/>
            <a:ext cx="3630745" cy="355098"/>
          </a:xfrm>
          <a:custGeom>
            <a:avLst/>
            <a:gdLst/>
            <a:ahLst/>
            <a:cxnLst/>
            <a:rect l="l" t="t" r="r" b="b"/>
            <a:pathLst>
              <a:path w="8382000" h="795654">
                <a:moveTo>
                  <a:pt x="8249411" y="0"/>
                </a:moveTo>
                <a:lnTo>
                  <a:pt x="132587" y="0"/>
                </a:lnTo>
                <a:lnTo>
                  <a:pt x="90679" y="6754"/>
                </a:lnTo>
                <a:lnTo>
                  <a:pt x="54282" y="25566"/>
                </a:lnTo>
                <a:lnTo>
                  <a:pt x="25581" y="54260"/>
                </a:lnTo>
                <a:lnTo>
                  <a:pt x="6759" y="90659"/>
                </a:lnTo>
                <a:lnTo>
                  <a:pt x="0" y="132587"/>
                </a:lnTo>
                <a:lnTo>
                  <a:pt x="0" y="662939"/>
                </a:lnTo>
                <a:lnTo>
                  <a:pt x="6759" y="704868"/>
                </a:lnTo>
                <a:lnTo>
                  <a:pt x="25581" y="741267"/>
                </a:lnTo>
                <a:lnTo>
                  <a:pt x="54282" y="769961"/>
                </a:lnTo>
                <a:lnTo>
                  <a:pt x="90679" y="788773"/>
                </a:lnTo>
                <a:lnTo>
                  <a:pt x="132587" y="795527"/>
                </a:lnTo>
                <a:lnTo>
                  <a:pt x="8249411" y="795527"/>
                </a:lnTo>
                <a:lnTo>
                  <a:pt x="8291340" y="788773"/>
                </a:lnTo>
                <a:lnTo>
                  <a:pt x="8327739" y="769961"/>
                </a:lnTo>
                <a:lnTo>
                  <a:pt x="8356433" y="741267"/>
                </a:lnTo>
                <a:lnTo>
                  <a:pt x="8375245" y="704868"/>
                </a:lnTo>
                <a:lnTo>
                  <a:pt x="8382000" y="662939"/>
                </a:lnTo>
                <a:lnTo>
                  <a:pt x="8382000" y="132587"/>
                </a:lnTo>
                <a:lnTo>
                  <a:pt x="8375245" y="90659"/>
                </a:lnTo>
                <a:lnTo>
                  <a:pt x="8356433" y="54260"/>
                </a:lnTo>
                <a:lnTo>
                  <a:pt x="8327739" y="25566"/>
                </a:lnTo>
                <a:lnTo>
                  <a:pt x="8291340" y="6754"/>
                </a:lnTo>
                <a:lnTo>
                  <a:pt x="8249411" y="0"/>
                </a:lnTo>
                <a:close/>
              </a:path>
            </a:pathLst>
          </a:custGeom>
          <a:solidFill>
            <a:srgbClr val="9BBA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98371" y="1104233"/>
            <a:ext cx="3630745" cy="355098"/>
          </a:xfrm>
          <a:custGeom>
            <a:avLst/>
            <a:gdLst/>
            <a:ahLst/>
            <a:cxnLst/>
            <a:rect l="l" t="t" r="r" b="b"/>
            <a:pathLst>
              <a:path w="8382000" h="795654">
                <a:moveTo>
                  <a:pt x="0" y="132587"/>
                </a:moveTo>
                <a:lnTo>
                  <a:pt x="6759" y="90659"/>
                </a:lnTo>
                <a:lnTo>
                  <a:pt x="25581" y="54260"/>
                </a:lnTo>
                <a:lnTo>
                  <a:pt x="54282" y="25566"/>
                </a:lnTo>
                <a:lnTo>
                  <a:pt x="90679" y="6754"/>
                </a:lnTo>
                <a:lnTo>
                  <a:pt x="132587" y="0"/>
                </a:lnTo>
                <a:lnTo>
                  <a:pt x="8249411" y="0"/>
                </a:lnTo>
                <a:lnTo>
                  <a:pt x="8291340" y="6754"/>
                </a:lnTo>
                <a:lnTo>
                  <a:pt x="8327739" y="25566"/>
                </a:lnTo>
                <a:lnTo>
                  <a:pt x="8356433" y="54260"/>
                </a:lnTo>
                <a:lnTo>
                  <a:pt x="8375245" y="90659"/>
                </a:lnTo>
                <a:lnTo>
                  <a:pt x="8382000" y="132587"/>
                </a:lnTo>
                <a:lnTo>
                  <a:pt x="8382000" y="662939"/>
                </a:lnTo>
                <a:lnTo>
                  <a:pt x="8375245" y="704868"/>
                </a:lnTo>
                <a:lnTo>
                  <a:pt x="8356433" y="741267"/>
                </a:lnTo>
                <a:lnTo>
                  <a:pt x="8327739" y="769961"/>
                </a:lnTo>
                <a:lnTo>
                  <a:pt x="8291340" y="788773"/>
                </a:lnTo>
                <a:lnTo>
                  <a:pt x="8249411" y="795527"/>
                </a:lnTo>
                <a:lnTo>
                  <a:pt x="132587" y="795527"/>
                </a:lnTo>
                <a:lnTo>
                  <a:pt x="90679" y="788773"/>
                </a:lnTo>
                <a:lnTo>
                  <a:pt x="54282" y="769961"/>
                </a:lnTo>
                <a:lnTo>
                  <a:pt x="25581" y="741267"/>
                </a:lnTo>
                <a:lnTo>
                  <a:pt x="6759" y="704868"/>
                </a:lnTo>
                <a:lnTo>
                  <a:pt x="0" y="662939"/>
                </a:lnTo>
                <a:lnTo>
                  <a:pt x="0" y="132587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98371" y="1594624"/>
            <a:ext cx="3630745" cy="374936"/>
          </a:xfrm>
          <a:custGeom>
            <a:avLst/>
            <a:gdLst/>
            <a:ahLst/>
            <a:cxnLst/>
            <a:rect l="l" t="t" r="r" b="b"/>
            <a:pathLst>
              <a:path w="8382000" h="840104">
                <a:moveTo>
                  <a:pt x="8242046" y="0"/>
                </a:moveTo>
                <a:lnTo>
                  <a:pt x="139953" y="0"/>
                </a:lnTo>
                <a:lnTo>
                  <a:pt x="95718" y="7130"/>
                </a:lnTo>
                <a:lnTo>
                  <a:pt x="57299" y="26989"/>
                </a:lnTo>
                <a:lnTo>
                  <a:pt x="27003" y="57278"/>
                </a:lnTo>
                <a:lnTo>
                  <a:pt x="7135" y="95699"/>
                </a:lnTo>
                <a:lnTo>
                  <a:pt x="0" y="139954"/>
                </a:lnTo>
                <a:lnTo>
                  <a:pt x="0" y="699770"/>
                </a:lnTo>
                <a:lnTo>
                  <a:pt x="7135" y="744024"/>
                </a:lnTo>
                <a:lnTo>
                  <a:pt x="27003" y="782445"/>
                </a:lnTo>
                <a:lnTo>
                  <a:pt x="57299" y="812734"/>
                </a:lnTo>
                <a:lnTo>
                  <a:pt x="95718" y="832593"/>
                </a:lnTo>
                <a:lnTo>
                  <a:pt x="139953" y="839724"/>
                </a:lnTo>
                <a:lnTo>
                  <a:pt x="8242046" y="839724"/>
                </a:lnTo>
                <a:lnTo>
                  <a:pt x="8286300" y="832593"/>
                </a:lnTo>
                <a:lnTo>
                  <a:pt x="8324721" y="812734"/>
                </a:lnTo>
                <a:lnTo>
                  <a:pt x="8355010" y="782445"/>
                </a:lnTo>
                <a:lnTo>
                  <a:pt x="8374869" y="744024"/>
                </a:lnTo>
                <a:lnTo>
                  <a:pt x="8382000" y="699770"/>
                </a:lnTo>
                <a:lnTo>
                  <a:pt x="8382000" y="139954"/>
                </a:lnTo>
                <a:lnTo>
                  <a:pt x="8374869" y="95699"/>
                </a:lnTo>
                <a:lnTo>
                  <a:pt x="8355010" y="57278"/>
                </a:lnTo>
                <a:lnTo>
                  <a:pt x="8324721" y="26989"/>
                </a:lnTo>
                <a:lnTo>
                  <a:pt x="8286300" y="7130"/>
                </a:lnTo>
                <a:lnTo>
                  <a:pt x="8242046" y="0"/>
                </a:lnTo>
                <a:close/>
              </a:path>
            </a:pathLst>
          </a:custGeom>
          <a:solidFill>
            <a:srgbClr val="B3A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98371" y="1594624"/>
            <a:ext cx="3630745" cy="374936"/>
          </a:xfrm>
          <a:custGeom>
            <a:avLst/>
            <a:gdLst/>
            <a:ahLst/>
            <a:cxnLst/>
            <a:rect l="l" t="t" r="r" b="b"/>
            <a:pathLst>
              <a:path w="8382000" h="840104">
                <a:moveTo>
                  <a:pt x="0" y="139954"/>
                </a:moveTo>
                <a:lnTo>
                  <a:pt x="7135" y="95699"/>
                </a:lnTo>
                <a:lnTo>
                  <a:pt x="27003" y="57278"/>
                </a:lnTo>
                <a:lnTo>
                  <a:pt x="57299" y="26989"/>
                </a:lnTo>
                <a:lnTo>
                  <a:pt x="95718" y="7130"/>
                </a:lnTo>
                <a:lnTo>
                  <a:pt x="139953" y="0"/>
                </a:lnTo>
                <a:lnTo>
                  <a:pt x="8242046" y="0"/>
                </a:lnTo>
                <a:lnTo>
                  <a:pt x="8286300" y="7130"/>
                </a:lnTo>
                <a:lnTo>
                  <a:pt x="8324721" y="26989"/>
                </a:lnTo>
                <a:lnTo>
                  <a:pt x="8355010" y="57278"/>
                </a:lnTo>
                <a:lnTo>
                  <a:pt x="8374869" y="95699"/>
                </a:lnTo>
                <a:lnTo>
                  <a:pt x="8382000" y="139954"/>
                </a:lnTo>
                <a:lnTo>
                  <a:pt x="8382000" y="699770"/>
                </a:lnTo>
                <a:lnTo>
                  <a:pt x="8374869" y="744024"/>
                </a:lnTo>
                <a:lnTo>
                  <a:pt x="8355010" y="782445"/>
                </a:lnTo>
                <a:lnTo>
                  <a:pt x="8324721" y="812734"/>
                </a:lnTo>
                <a:lnTo>
                  <a:pt x="8286300" y="832593"/>
                </a:lnTo>
                <a:lnTo>
                  <a:pt x="8242046" y="839724"/>
                </a:lnTo>
                <a:lnTo>
                  <a:pt x="139953" y="839724"/>
                </a:lnTo>
                <a:lnTo>
                  <a:pt x="95718" y="832593"/>
                </a:lnTo>
                <a:lnTo>
                  <a:pt x="57299" y="812734"/>
                </a:lnTo>
                <a:lnTo>
                  <a:pt x="27003" y="782445"/>
                </a:lnTo>
                <a:lnTo>
                  <a:pt x="7135" y="744024"/>
                </a:lnTo>
                <a:lnTo>
                  <a:pt x="0" y="699770"/>
                </a:lnTo>
                <a:lnTo>
                  <a:pt x="0" y="139954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238749" y="689054"/>
            <a:ext cx="3507244" cy="1256021"/>
          </a:xfrm>
          <a:prstGeom prst="rect">
            <a:avLst/>
          </a:prstGeom>
        </p:spPr>
        <p:txBody>
          <a:bodyPr vert="horz" wrap="square" lIns="0" tIns="22565" rIns="0" bIns="0" rtlCol="0">
            <a:spAutoFit/>
          </a:bodyPr>
          <a:lstStyle/>
          <a:p>
            <a:pPr marL="5571" marR="170488">
              <a:lnSpc>
                <a:spcPts val="820"/>
              </a:lnSpc>
              <a:spcBef>
                <a:spcPts val="178"/>
              </a:spcBef>
            </a:pPr>
            <a:r>
              <a:rPr spc="-2" dirty="0">
                <a:latin typeface="Arial"/>
                <a:cs typeface="Arial"/>
              </a:rPr>
              <a:t>Theo truyền thống, </a:t>
            </a:r>
            <a:r>
              <a:rPr dirty="0">
                <a:latin typeface="Arial"/>
                <a:cs typeface="Arial"/>
              </a:rPr>
              <a:t>các </a:t>
            </a:r>
            <a:r>
              <a:rPr spc="-2" dirty="0">
                <a:latin typeface="Arial"/>
                <a:cs typeface="Arial"/>
              </a:rPr>
              <a:t>trình </a:t>
            </a:r>
            <a:r>
              <a:rPr spc="-4" dirty="0">
                <a:latin typeface="Arial"/>
                <a:cs typeface="Arial"/>
              </a:rPr>
              <a:t>duyệt </a:t>
            </a:r>
            <a:r>
              <a:rPr spc="-7" dirty="0">
                <a:latin typeface="Arial"/>
                <a:cs typeface="Arial"/>
              </a:rPr>
              <a:t>web </a:t>
            </a:r>
            <a:r>
              <a:rPr dirty="0">
                <a:latin typeface="Arial"/>
                <a:cs typeface="Arial"/>
              </a:rPr>
              <a:t>chỉ có khả </a:t>
            </a:r>
            <a:r>
              <a:rPr spc="-2" dirty="0">
                <a:latin typeface="Arial"/>
                <a:cs typeface="Arial"/>
              </a:rPr>
              <a:t>năng </a:t>
            </a:r>
            <a:r>
              <a:rPr spc="-4" dirty="0">
                <a:latin typeface="Arial"/>
                <a:cs typeface="Arial"/>
              </a:rPr>
              <a:t>xử </a:t>
            </a:r>
            <a:r>
              <a:rPr spc="-2" dirty="0">
                <a:latin typeface="Arial"/>
                <a:cs typeface="Arial"/>
              </a:rPr>
              <a:t>lý đồ họa </a:t>
            </a:r>
            <a:r>
              <a:rPr dirty="0">
                <a:latin typeface="Arial"/>
                <a:cs typeface="Arial"/>
              </a:rPr>
              <a:t>và </a:t>
            </a:r>
            <a:r>
              <a:rPr spc="-2" dirty="0">
                <a:latin typeface="Arial"/>
                <a:cs typeface="Arial"/>
              </a:rPr>
              <a:t>văn  </a:t>
            </a:r>
            <a:r>
              <a:rPr spc="-4" dirty="0">
                <a:latin typeface="Arial"/>
                <a:cs typeface="Arial"/>
              </a:rPr>
              <a:t>bản</a:t>
            </a:r>
            <a:r>
              <a:rPr spc="-4" dirty="0">
                <a:latin typeface="Arial"/>
                <a:cs typeface="Arial"/>
              </a:rPr>
              <a:t>.</a:t>
            </a:r>
            <a:endParaRPr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9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dirty="0">
              <a:latin typeface="Times New Roman"/>
              <a:cs typeface="Times New Roman"/>
            </a:endParaRPr>
          </a:p>
          <a:p>
            <a:pPr marL="5850" marR="37608">
              <a:lnSpc>
                <a:spcPts val="820"/>
              </a:lnSpc>
            </a:pPr>
            <a:r>
              <a:rPr spc="-4" dirty="0">
                <a:latin typeface="Arial"/>
                <a:cs typeface="Arial"/>
              </a:rPr>
              <a:t>Người </a:t>
            </a:r>
            <a:r>
              <a:rPr dirty="0">
                <a:latin typeface="Arial"/>
                <a:cs typeface="Arial"/>
              </a:rPr>
              <a:t>sử </a:t>
            </a:r>
            <a:r>
              <a:rPr spc="-4" dirty="0">
                <a:latin typeface="Arial"/>
                <a:cs typeface="Arial"/>
              </a:rPr>
              <a:t>dụng </a:t>
            </a:r>
            <a:r>
              <a:rPr spc="-2" dirty="0">
                <a:latin typeface="Arial"/>
                <a:cs typeface="Arial"/>
              </a:rPr>
              <a:t>phải </a:t>
            </a:r>
            <a:r>
              <a:rPr dirty="0">
                <a:latin typeface="Arial"/>
                <a:cs typeface="Arial"/>
              </a:rPr>
              <a:t>cài </a:t>
            </a:r>
            <a:r>
              <a:rPr spc="-2" dirty="0">
                <a:latin typeface="Arial"/>
                <a:cs typeface="Arial"/>
              </a:rPr>
              <a:t>đặt một chương trình riêng biệt, plug-in, hoặc một </a:t>
            </a:r>
            <a:r>
              <a:rPr spc="-4" dirty="0">
                <a:latin typeface="Arial"/>
                <a:cs typeface="Arial"/>
              </a:rPr>
              <a:t>điều  </a:t>
            </a:r>
            <a:r>
              <a:rPr spc="-2" dirty="0">
                <a:latin typeface="Arial"/>
                <a:cs typeface="Arial"/>
              </a:rPr>
              <a:t>khiển ActiveX để chơi một </a:t>
            </a:r>
            <a:r>
              <a:rPr dirty="0">
                <a:latin typeface="Arial"/>
                <a:cs typeface="Arial"/>
              </a:rPr>
              <a:t>số</a:t>
            </a:r>
            <a:r>
              <a:rPr spc="-31" dirty="0">
                <a:latin typeface="Arial"/>
                <a:cs typeface="Arial"/>
              </a:rPr>
              <a:t> </a:t>
            </a:r>
            <a:r>
              <a:rPr spc="-2" dirty="0">
                <a:latin typeface="Arial"/>
                <a:cs typeface="Arial"/>
              </a:rPr>
              <a:t>video.</a:t>
            </a:r>
            <a:endParaRPr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9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700" dirty="0">
              <a:latin typeface="Times New Roman"/>
              <a:cs typeface="Times New Roman"/>
            </a:endParaRPr>
          </a:p>
          <a:p>
            <a:pPr marL="6686" marR="2229" algn="just">
              <a:lnSpc>
                <a:spcPct val="86500"/>
              </a:lnSpc>
              <a:spcBef>
                <a:spcPts val="2"/>
              </a:spcBef>
            </a:pPr>
            <a:r>
              <a:rPr spc="-9" dirty="0">
                <a:latin typeface="Arial"/>
                <a:cs typeface="Arial"/>
              </a:rPr>
              <a:t>Trước </a:t>
            </a:r>
            <a:r>
              <a:rPr spc="-4" dirty="0">
                <a:latin typeface="Arial"/>
                <a:cs typeface="Arial"/>
              </a:rPr>
              <a:t>đó, </a:t>
            </a:r>
            <a:r>
              <a:rPr spc="-2" dirty="0">
                <a:latin typeface="Arial"/>
                <a:cs typeface="Arial"/>
              </a:rPr>
              <a:t>các </a:t>
            </a:r>
            <a:r>
              <a:rPr spc="-4" dirty="0">
                <a:latin typeface="Arial"/>
                <a:cs typeface="Arial"/>
              </a:rPr>
              <a:t>nhà </a:t>
            </a:r>
            <a:r>
              <a:rPr spc="-2" dirty="0">
                <a:latin typeface="Arial"/>
                <a:cs typeface="Arial"/>
              </a:rPr>
              <a:t>thiết </a:t>
            </a:r>
            <a:r>
              <a:rPr dirty="0">
                <a:latin typeface="Arial"/>
                <a:cs typeface="Arial"/>
              </a:rPr>
              <a:t>kế </a:t>
            </a:r>
            <a:r>
              <a:rPr spc="-9" dirty="0">
                <a:latin typeface="Arial"/>
                <a:cs typeface="Arial"/>
              </a:rPr>
              <a:t>web </a:t>
            </a:r>
            <a:r>
              <a:rPr dirty="0">
                <a:latin typeface="Arial"/>
                <a:cs typeface="Arial"/>
              </a:rPr>
              <a:t>và </a:t>
            </a:r>
            <a:r>
              <a:rPr spc="-4" dirty="0">
                <a:latin typeface="Arial"/>
                <a:cs typeface="Arial"/>
              </a:rPr>
              <a:t>phát </a:t>
            </a:r>
            <a:r>
              <a:rPr spc="-2" dirty="0">
                <a:latin typeface="Arial"/>
                <a:cs typeface="Arial"/>
              </a:rPr>
              <a:t>triển </a:t>
            </a:r>
            <a:r>
              <a:rPr spc="-9" dirty="0">
                <a:latin typeface="Arial"/>
                <a:cs typeface="Arial"/>
              </a:rPr>
              <a:t>web </a:t>
            </a:r>
            <a:r>
              <a:rPr spc="-4" dirty="0">
                <a:latin typeface="Arial"/>
                <a:cs typeface="Arial"/>
              </a:rPr>
              <a:t>được </a:t>
            </a:r>
            <a:r>
              <a:rPr dirty="0">
                <a:latin typeface="Arial"/>
                <a:cs typeface="Arial"/>
              </a:rPr>
              <a:t>sử </a:t>
            </a:r>
            <a:r>
              <a:rPr spc="-2" dirty="0">
                <a:latin typeface="Arial"/>
                <a:cs typeface="Arial"/>
              </a:rPr>
              <a:t>dụng để </a:t>
            </a:r>
            <a:r>
              <a:rPr spc="-4" dirty="0">
                <a:latin typeface="Arial"/>
                <a:cs typeface="Arial"/>
              </a:rPr>
              <a:t>thiết </a:t>
            </a:r>
            <a:r>
              <a:rPr spc="-4" dirty="0" err="1">
                <a:latin typeface="Arial"/>
                <a:cs typeface="Arial"/>
              </a:rPr>
              <a:t>lập</a:t>
            </a:r>
            <a:r>
              <a:rPr spc="-4" dirty="0">
                <a:latin typeface="Arial"/>
                <a:cs typeface="Arial"/>
              </a:rPr>
              <a:t> </a:t>
            </a:r>
            <a:r>
              <a:rPr dirty="0" err="1" smtClean="0">
                <a:latin typeface="Arial"/>
                <a:cs typeface="Arial"/>
              </a:rPr>
              <a:t>các</a:t>
            </a:r>
            <a:r>
              <a:rPr lang="vi-VN" dirty="0">
                <a:latin typeface="Arial"/>
                <a:cs typeface="Arial"/>
              </a:rPr>
              <a:t> </a:t>
            </a:r>
            <a:r>
              <a:rPr spc="-2" dirty="0" err="1" smtClean="0">
                <a:latin typeface="Arial"/>
                <a:cs typeface="Arial"/>
              </a:rPr>
              <a:t>trang</a:t>
            </a:r>
            <a:r>
              <a:rPr spc="-2" dirty="0" smtClean="0">
                <a:latin typeface="Arial"/>
                <a:cs typeface="Arial"/>
              </a:rPr>
              <a:t> </a:t>
            </a:r>
            <a:r>
              <a:rPr spc="-7" dirty="0">
                <a:latin typeface="Arial"/>
                <a:cs typeface="Arial"/>
              </a:rPr>
              <a:t>web </a:t>
            </a:r>
            <a:r>
              <a:rPr spc="-2" dirty="0">
                <a:latin typeface="Arial"/>
                <a:cs typeface="Arial"/>
              </a:rPr>
              <a:t>để chơi âm thanh </a:t>
            </a:r>
            <a:r>
              <a:rPr dirty="0">
                <a:latin typeface="Arial"/>
                <a:cs typeface="Arial"/>
              </a:rPr>
              <a:t>và </a:t>
            </a:r>
            <a:r>
              <a:rPr spc="-2" dirty="0">
                <a:latin typeface="Arial"/>
                <a:cs typeface="Arial"/>
              </a:rPr>
              <a:t>video </a:t>
            </a:r>
            <a:r>
              <a:rPr dirty="0">
                <a:latin typeface="Arial"/>
                <a:cs typeface="Arial"/>
              </a:rPr>
              <a:t>trên </a:t>
            </a:r>
            <a:r>
              <a:rPr spc="-7" dirty="0">
                <a:latin typeface="Arial"/>
                <a:cs typeface="Arial"/>
              </a:rPr>
              <a:t>web </a:t>
            </a:r>
            <a:r>
              <a:rPr spc="-2" dirty="0">
                <a:latin typeface="Arial"/>
                <a:cs typeface="Arial"/>
              </a:rPr>
              <a:t>bằng </a:t>
            </a:r>
            <a:r>
              <a:rPr dirty="0">
                <a:latin typeface="Arial"/>
                <a:cs typeface="Arial"/>
              </a:rPr>
              <a:t>cách sử </a:t>
            </a:r>
            <a:r>
              <a:rPr spc="-4" dirty="0">
                <a:latin typeface="Arial"/>
                <a:cs typeface="Arial"/>
              </a:rPr>
              <a:t>dụng</a:t>
            </a:r>
            <a:r>
              <a:rPr spc="-4" dirty="0">
                <a:latin typeface="Arial"/>
                <a:cs typeface="Arial"/>
              </a:rPr>
              <a:t> </a:t>
            </a:r>
            <a:r>
              <a:rPr spc="-2" dirty="0">
                <a:latin typeface="Arial"/>
                <a:cs typeface="Arial"/>
              </a:rPr>
              <a:t>Adobe </a:t>
            </a:r>
            <a:r>
              <a:rPr dirty="0">
                <a:latin typeface="Arial"/>
                <a:cs typeface="Arial"/>
              </a:rPr>
              <a:t>Flash  </a:t>
            </a:r>
            <a:r>
              <a:rPr spc="-11" dirty="0">
                <a:latin typeface="Arial"/>
                <a:cs typeface="Arial"/>
              </a:rPr>
              <a:t>player.</a:t>
            </a:r>
            <a:endParaRPr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21" y="59173"/>
            <a:ext cx="3918564" cy="24213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6624" y="78761"/>
            <a:ext cx="2629815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spc="-2" dirty="0"/>
              <a:t>Đa phương tiện </a:t>
            </a:r>
            <a:r>
              <a:rPr spc="-9" dirty="0"/>
              <a:t>trong</a:t>
            </a:r>
            <a:r>
              <a:rPr spc="-11" dirty="0"/>
              <a:t> </a:t>
            </a:r>
            <a:r>
              <a:rPr spc="-4" dirty="0"/>
              <a:t>HTML5</a:t>
            </a:r>
            <a:endParaRPr dirty="0"/>
          </a:p>
        </p:txBody>
      </p:sp>
      <p:sp>
        <p:nvSpPr>
          <p:cNvPr id="10" name="object 10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4</a:t>
            </a:fld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170975" y="534602"/>
            <a:ext cx="3676955" cy="4529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66354" y="1002549"/>
            <a:ext cx="3681576" cy="36116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70975" y="1392278"/>
            <a:ext cx="3676955" cy="44006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72295" y="1849343"/>
            <a:ext cx="3675634" cy="46862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37165" y="621549"/>
            <a:ext cx="3388970" cy="1562657"/>
          </a:xfrm>
          <a:prstGeom prst="rect">
            <a:avLst/>
          </a:prstGeom>
        </p:spPr>
        <p:txBody>
          <a:bodyPr vert="horz" wrap="square" lIns="0" tIns="22565" rIns="0" bIns="0" rtlCol="0">
            <a:spAutoFit/>
          </a:bodyPr>
          <a:lstStyle/>
          <a:p>
            <a:pPr marL="10307" marR="19500">
              <a:lnSpc>
                <a:spcPts val="820"/>
              </a:lnSpc>
              <a:spcBef>
                <a:spcPts val="178"/>
              </a:spcBef>
            </a:pP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Đa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phương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tiện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là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sự kết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hợp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các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phần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tử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khác nhau như video, đồ họa, âm  thanh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và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văn</a:t>
            </a:r>
            <a:r>
              <a:rPr spc="2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bản.</a:t>
            </a:r>
            <a:endParaRPr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 marL="5571" marR="2229">
              <a:lnSpc>
                <a:spcPts val="820"/>
              </a:lnSpc>
              <a:spcBef>
                <a:spcPts val="588"/>
              </a:spcBef>
            </a:pP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Cách phổ biến chèn một nội dung đa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phương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tiện trên các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trang </a:t>
            </a:r>
            <a:r>
              <a:rPr spc="-7" dirty="0">
                <a:solidFill>
                  <a:srgbClr val="FFFFFF"/>
                </a:solidFill>
                <a:latin typeface="Arial"/>
                <a:cs typeface="Arial"/>
              </a:rPr>
              <a:t>web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là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bằng 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cách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nhúng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một đoạn video hoặc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tập tin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âm thanh trong trang</a:t>
            </a:r>
            <a:r>
              <a:rPr spc="2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7" dirty="0">
                <a:solidFill>
                  <a:srgbClr val="FFFFFF"/>
                </a:solidFill>
                <a:latin typeface="Arial"/>
                <a:cs typeface="Arial"/>
              </a:rPr>
              <a:t>web.</a:t>
            </a:r>
            <a:endParaRPr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 marL="9472">
              <a:lnSpc>
                <a:spcPts val="884"/>
              </a:lnSpc>
              <a:spcBef>
                <a:spcPts val="566"/>
              </a:spcBef>
            </a:pP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HTML5 đã sống dễ dàng hơn bằng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cách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giới thiệu &lt;audio&gt;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và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các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yếu</a:t>
            </a:r>
            <a:r>
              <a:rPr spc="3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tố</a:t>
            </a:r>
            <a:endParaRPr>
              <a:latin typeface="Arial"/>
              <a:cs typeface="Arial"/>
            </a:endParaRPr>
          </a:p>
          <a:p>
            <a:pPr marL="9472">
              <a:lnSpc>
                <a:spcPts val="884"/>
              </a:lnSpc>
            </a:pP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&lt;video&gt;.</a:t>
            </a:r>
            <a:endParaRPr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>
              <a:spcBef>
                <a:spcPts val="22"/>
              </a:spcBef>
            </a:pPr>
            <a:endParaRPr sz="900">
              <a:latin typeface="Times New Roman"/>
              <a:cs typeface="Times New Roman"/>
            </a:endParaRPr>
          </a:p>
          <a:p>
            <a:pPr marL="10864" marR="15322">
              <a:lnSpc>
                <a:spcPts val="820"/>
              </a:lnSpc>
            </a:pP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HTML5 đã cung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cấp cho các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nhà phát triển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với các tính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năng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nhúng phương 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tiện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truyền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thông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trên các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trang </a:t>
            </a:r>
            <a:r>
              <a:rPr spc="-7" dirty="0">
                <a:solidFill>
                  <a:srgbClr val="FFFFFF"/>
                </a:solidFill>
                <a:latin typeface="Arial"/>
                <a:cs typeface="Arial"/>
              </a:rPr>
              <a:t>web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một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cách tiêu</a:t>
            </a:r>
            <a:r>
              <a:rPr spc="2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chuẩn.</a:t>
            </a:r>
            <a:endParaRPr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21" y="59173"/>
            <a:ext cx="3918564" cy="24213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4081" y="-2618"/>
            <a:ext cx="2420497" cy="344180"/>
          </a:xfrm>
          <a:prstGeom prst="rect">
            <a:avLst/>
          </a:prstGeom>
        </p:spPr>
        <p:txBody>
          <a:bodyPr vert="horz" wrap="square" lIns="0" tIns="5571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4"/>
              </a:spcBef>
            </a:pPr>
            <a:r>
              <a:rPr spc="-2" dirty="0"/>
              <a:t>Các kiểu audio </a:t>
            </a:r>
            <a:r>
              <a:rPr spc="-11" dirty="0"/>
              <a:t>và </a:t>
            </a:r>
            <a:r>
              <a:rPr spc="-2" dirty="0"/>
              <a:t>video </a:t>
            </a:r>
            <a:r>
              <a:rPr dirty="0"/>
              <a:t>được </a:t>
            </a:r>
            <a:r>
              <a:rPr spc="-2" dirty="0"/>
              <a:t>hỗ</a:t>
            </a:r>
            <a:r>
              <a:rPr spc="-24" dirty="0"/>
              <a:t> </a:t>
            </a:r>
            <a:r>
              <a:rPr spc="-9" dirty="0"/>
              <a:t>trợ</a:t>
            </a:r>
            <a:endParaRPr dirty="0"/>
          </a:p>
        </p:txBody>
      </p:sp>
      <p:sp>
        <p:nvSpPr>
          <p:cNvPr id="21" name="object 21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5</a:t>
            </a:fld>
            <a:endParaRPr dirty="0"/>
          </a:p>
        </p:txBody>
      </p:sp>
      <p:graphicFrame>
        <p:nvGraphicFramePr>
          <p:cNvPr id="18" name="object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9206879"/>
              </p:ext>
            </p:extLst>
          </p:nvPr>
        </p:nvGraphicFramePr>
        <p:xfrm>
          <a:off x="313702" y="748172"/>
          <a:ext cx="3300402" cy="82950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89721"/>
                <a:gridCol w="983877"/>
                <a:gridCol w="1726804"/>
              </a:tblGrid>
              <a:tr h="217366">
                <a:tc>
                  <a:txBody>
                    <a:bodyPr/>
                    <a:lstStyle/>
                    <a:p>
                      <a:pPr marL="0" algn="ctr">
                        <a:lnSpc>
                          <a:spcPct val="100000"/>
                        </a:lnSpc>
                        <a:spcBef>
                          <a:spcPts val="1165"/>
                        </a:spcBef>
                      </a:pPr>
                      <a:r>
                        <a:rPr sz="7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Container</a:t>
                      </a:r>
                      <a:endParaRPr sz="700" dirty="0">
                        <a:latin typeface="Arial"/>
                        <a:cs typeface="Arial"/>
                      </a:endParaRPr>
                    </a:p>
                  </a:txBody>
                  <a:tcPr marL="0" marR="0" marT="66032" marB="0">
                    <a:solidFill>
                      <a:srgbClr val="94373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>
                        <a:lnSpc>
                          <a:spcPct val="100000"/>
                        </a:lnSpc>
                        <a:spcBef>
                          <a:spcPts val="1165"/>
                        </a:spcBef>
                      </a:pPr>
                      <a:r>
                        <a:rPr sz="7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Video </a:t>
                      </a:r>
                      <a:r>
                        <a:rPr sz="7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Codec</a:t>
                      </a:r>
                      <a:endParaRPr sz="700" dirty="0">
                        <a:latin typeface="Arial"/>
                        <a:cs typeface="Arial"/>
                      </a:endParaRPr>
                    </a:p>
                  </a:txBody>
                  <a:tcPr marL="0" marR="0" marT="66032" marB="0">
                    <a:solidFill>
                      <a:srgbClr val="94373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>
                        <a:lnSpc>
                          <a:spcPct val="100000"/>
                        </a:lnSpc>
                        <a:spcBef>
                          <a:spcPts val="1165"/>
                        </a:spcBef>
                      </a:pPr>
                      <a:r>
                        <a:rPr sz="700" b="1" spc="-1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Audio</a:t>
                      </a:r>
                      <a:r>
                        <a:rPr sz="700" b="1" spc="5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Codec</a:t>
                      </a:r>
                      <a:endParaRPr sz="700" dirty="0">
                        <a:latin typeface="Arial"/>
                        <a:cs typeface="Arial"/>
                      </a:endParaRPr>
                    </a:p>
                  </a:txBody>
                  <a:tcPr marL="0" marR="0" marT="66032" marB="0">
                    <a:solidFill>
                      <a:srgbClr val="943735"/>
                    </a:solidFill>
                  </a:tcPr>
                </a:tc>
              </a:tr>
              <a:tr h="20404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  <a:p>
                      <a:pPr marL="91440" algn="ctr">
                        <a:lnSpc>
                          <a:spcPct val="100000"/>
                        </a:lnSpc>
                      </a:pPr>
                      <a:r>
                        <a:rPr sz="600" spc="5" dirty="0">
                          <a:latin typeface="Arial"/>
                          <a:cs typeface="Arial"/>
                        </a:rPr>
                        <a:t>Mp4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1134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  <a:p>
                      <a:pPr marL="169545" algn="ctr">
                        <a:lnSpc>
                          <a:spcPct val="100000"/>
                        </a:lnSpc>
                      </a:pPr>
                      <a:r>
                        <a:rPr sz="600" spc="10" dirty="0">
                          <a:latin typeface="Arial"/>
                          <a:cs typeface="Arial"/>
                        </a:rPr>
                        <a:t>H.264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1134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500" dirty="0">
                        <a:latin typeface="Times New Roman"/>
                        <a:cs typeface="Times New Roman"/>
                      </a:endParaRPr>
                    </a:p>
                    <a:p>
                      <a:pPr marL="353695" algn="ctr">
                        <a:lnSpc>
                          <a:spcPct val="100000"/>
                        </a:lnSpc>
                      </a:pPr>
                      <a:r>
                        <a:rPr sz="600" spc="10" dirty="0">
                          <a:latin typeface="Arial"/>
                          <a:cs typeface="Arial"/>
                        </a:rPr>
                        <a:t>AAC</a:t>
                      </a:r>
                      <a:endParaRPr sz="600" dirty="0">
                        <a:latin typeface="Arial"/>
                        <a:cs typeface="Arial"/>
                      </a:endParaRPr>
                    </a:p>
                  </a:txBody>
                  <a:tcPr marL="0" marR="0" marT="1134" marB="0">
                    <a:solidFill>
                      <a:srgbClr val="D6E3BC"/>
                    </a:solidFill>
                  </a:tcPr>
                </a:tc>
              </a:tr>
              <a:tr h="20404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  <a:p>
                      <a:pPr marL="91440" algn="ctr">
                        <a:lnSpc>
                          <a:spcPct val="100000"/>
                        </a:lnSpc>
                      </a:pPr>
                      <a:r>
                        <a:rPr sz="600" spc="10" dirty="0">
                          <a:latin typeface="Arial"/>
                          <a:cs typeface="Arial"/>
                        </a:rPr>
                        <a:t>Ogg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1134" marB="0">
                    <a:solidFill>
                      <a:srgbClr val="F1DC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  <a:p>
                      <a:pPr marL="169545" algn="ctr">
                        <a:lnSpc>
                          <a:spcPct val="100000"/>
                        </a:lnSpc>
                      </a:pPr>
                      <a:r>
                        <a:rPr sz="600" spc="10" dirty="0">
                          <a:latin typeface="Arial"/>
                          <a:cs typeface="Arial"/>
                        </a:rPr>
                        <a:t>Theora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1134" marB="0">
                    <a:solidFill>
                      <a:srgbClr val="F1DCD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500" dirty="0">
                        <a:latin typeface="Times New Roman"/>
                        <a:cs typeface="Times New Roman"/>
                      </a:endParaRPr>
                    </a:p>
                    <a:p>
                      <a:pPr marL="353695" algn="ctr">
                        <a:lnSpc>
                          <a:spcPct val="100000"/>
                        </a:lnSpc>
                      </a:pPr>
                      <a:r>
                        <a:rPr sz="600" dirty="0">
                          <a:latin typeface="Arial"/>
                          <a:cs typeface="Arial"/>
                        </a:rPr>
                        <a:t>Vorbis</a:t>
                      </a:r>
                    </a:p>
                  </a:txBody>
                  <a:tcPr marL="0" marR="0" marT="1134" marB="0">
                    <a:solidFill>
                      <a:srgbClr val="F1DCDB"/>
                    </a:solidFill>
                  </a:tcPr>
                </a:tc>
              </a:tr>
              <a:tr h="20404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  <a:p>
                      <a:pPr marL="91440" algn="ctr">
                        <a:lnSpc>
                          <a:spcPct val="100000"/>
                        </a:lnSpc>
                      </a:pPr>
                      <a:r>
                        <a:rPr sz="600" spc="15" dirty="0">
                          <a:latin typeface="Arial"/>
                          <a:cs typeface="Arial"/>
                        </a:rPr>
                        <a:t>WebM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1134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500" dirty="0">
                        <a:latin typeface="Times New Roman"/>
                        <a:cs typeface="Times New Roman"/>
                      </a:endParaRPr>
                    </a:p>
                    <a:p>
                      <a:pPr marL="169545" algn="ctr">
                        <a:lnSpc>
                          <a:spcPct val="100000"/>
                        </a:lnSpc>
                      </a:pPr>
                      <a:r>
                        <a:rPr sz="600" spc="10" dirty="0">
                          <a:latin typeface="Arial"/>
                          <a:cs typeface="Arial"/>
                        </a:rPr>
                        <a:t>VP8</a:t>
                      </a:r>
                      <a:endParaRPr sz="600" dirty="0">
                        <a:latin typeface="Arial"/>
                        <a:cs typeface="Arial"/>
                      </a:endParaRPr>
                    </a:p>
                  </a:txBody>
                  <a:tcPr marL="0" marR="0" marT="1134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500" dirty="0">
                        <a:latin typeface="Times New Roman"/>
                        <a:cs typeface="Times New Roman"/>
                      </a:endParaRPr>
                    </a:p>
                    <a:p>
                      <a:pPr marL="353695" algn="ctr">
                        <a:lnSpc>
                          <a:spcPct val="100000"/>
                        </a:lnSpc>
                      </a:pPr>
                      <a:r>
                        <a:rPr sz="600" dirty="0">
                          <a:latin typeface="Arial"/>
                          <a:cs typeface="Arial"/>
                        </a:rPr>
                        <a:t>Vorbis</a:t>
                      </a:r>
                    </a:p>
                  </a:txBody>
                  <a:tcPr marL="0" marR="0" marT="1134" marB="0">
                    <a:solidFill>
                      <a:srgbClr val="D6E3BC"/>
                    </a:solidFill>
                  </a:tcPr>
                </a:tc>
              </a:tr>
            </a:tbl>
          </a:graphicData>
        </a:graphic>
      </p:graphicFrame>
      <p:sp>
        <p:nvSpPr>
          <p:cNvPr id="31" name="object 4"/>
          <p:cNvSpPr txBox="1"/>
          <p:nvPr/>
        </p:nvSpPr>
        <p:spPr>
          <a:xfrm>
            <a:off x="245350" y="368531"/>
            <a:ext cx="3549604" cy="133925"/>
          </a:xfrm>
          <a:prstGeom prst="rect">
            <a:avLst/>
          </a:prstGeom>
        </p:spPr>
        <p:txBody>
          <a:bodyPr vert="horz" wrap="square" lIns="0" tIns="6686" rIns="0" bIns="0" rtlCol="0">
            <a:spAutoFit/>
          </a:bodyPr>
          <a:lstStyle/>
          <a:p>
            <a:pPr marL="125916" indent="-120344">
              <a:spcBef>
                <a:spcPts val="53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6194" algn="l"/>
              </a:tabLst>
            </a:pPr>
            <a:r>
              <a:rPr lang="en-US" dirty="0" err="1">
                <a:latin typeface="Calibri"/>
                <a:cs typeface="Calibri"/>
              </a:rPr>
              <a:t>Bảng</a:t>
            </a:r>
            <a:r>
              <a:rPr lang="en-US" dirty="0">
                <a:latin typeface="Calibri"/>
                <a:cs typeface="Calibri"/>
              </a:rPr>
              <a:t> </a:t>
            </a:r>
            <a:r>
              <a:rPr lang="en-US" dirty="0" err="1">
                <a:latin typeface="Calibri"/>
                <a:cs typeface="Calibri"/>
              </a:rPr>
              <a:t>dưới</a:t>
            </a:r>
            <a:r>
              <a:rPr lang="en-US" dirty="0">
                <a:latin typeface="Calibri"/>
                <a:cs typeface="Calibri"/>
              </a:rPr>
              <a:t> </a:t>
            </a:r>
            <a:r>
              <a:rPr lang="en-US" dirty="0" err="1">
                <a:latin typeface="Calibri"/>
                <a:cs typeface="Calibri"/>
              </a:rPr>
              <a:t>đây</a:t>
            </a:r>
            <a:r>
              <a:rPr lang="en-US" dirty="0">
                <a:latin typeface="Calibri"/>
                <a:cs typeface="Calibri"/>
              </a:rPr>
              <a:t> </a:t>
            </a:r>
            <a:r>
              <a:rPr lang="en-US" dirty="0" err="1">
                <a:latin typeface="Calibri"/>
                <a:cs typeface="Calibri"/>
              </a:rPr>
              <a:t>liệt</a:t>
            </a:r>
            <a:r>
              <a:rPr lang="en-US" dirty="0">
                <a:latin typeface="Calibri"/>
                <a:cs typeface="Calibri"/>
              </a:rPr>
              <a:t> </a:t>
            </a:r>
            <a:r>
              <a:rPr lang="en-US" dirty="0" err="1">
                <a:latin typeface="Calibri"/>
                <a:cs typeface="Calibri"/>
              </a:rPr>
              <a:t>kê</a:t>
            </a:r>
            <a:r>
              <a:rPr lang="en-US" dirty="0">
                <a:latin typeface="Calibri"/>
                <a:cs typeface="Calibri"/>
              </a:rPr>
              <a:t> </a:t>
            </a:r>
            <a:r>
              <a:rPr lang="en-US" dirty="0" err="1">
                <a:latin typeface="Calibri"/>
                <a:cs typeface="Calibri"/>
              </a:rPr>
              <a:t>các</a:t>
            </a:r>
            <a:r>
              <a:rPr lang="en-US" dirty="0">
                <a:latin typeface="Calibri"/>
                <a:cs typeface="Calibri"/>
              </a:rPr>
              <a:t> </a:t>
            </a:r>
            <a:r>
              <a:rPr lang="en-US" dirty="0" err="1">
                <a:latin typeface="Calibri"/>
                <a:cs typeface="Calibri"/>
              </a:rPr>
              <a:t>định</a:t>
            </a:r>
            <a:r>
              <a:rPr lang="en-US" dirty="0">
                <a:latin typeface="Calibri"/>
                <a:cs typeface="Calibri"/>
              </a:rPr>
              <a:t> </a:t>
            </a:r>
            <a:r>
              <a:rPr lang="en-US" dirty="0" err="1">
                <a:latin typeface="Calibri"/>
                <a:cs typeface="Calibri"/>
              </a:rPr>
              <a:t>dạng</a:t>
            </a:r>
            <a:r>
              <a:rPr lang="en-US" dirty="0">
                <a:latin typeface="Calibri"/>
                <a:cs typeface="Calibri"/>
              </a:rPr>
              <a:t> </a:t>
            </a:r>
            <a:r>
              <a:rPr lang="en-US" dirty="0" err="1">
                <a:latin typeface="Calibri"/>
                <a:cs typeface="Calibri"/>
              </a:rPr>
              <a:t>âm</a:t>
            </a:r>
            <a:r>
              <a:rPr lang="en-US" dirty="0">
                <a:latin typeface="Calibri"/>
                <a:cs typeface="Calibri"/>
              </a:rPr>
              <a:t> </a:t>
            </a:r>
            <a:r>
              <a:rPr lang="en-US" dirty="0" err="1">
                <a:latin typeface="Calibri"/>
                <a:cs typeface="Calibri"/>
              </a:rPr>
              <a:t>thanh</a:t>
            </a:r>
            <a:r>
              <a:rPr lang="en-US" dirty="0">
                <a:latin typeface="Calibri"/>
                <a:cs typeface="Calibri"/>
              </a:rPr>
              <a:t> </a:t>
            </a:r>
            <a:r>
              <a:rPr lang="en-US" dirty="0" err="1">
                <a:latin typeface="Calibri"/>
                <a:cs typeface="Calibri"/>
              </a:rPr>
              <a:t>và</a:t>
            </a:r>
            <a:r>
              <a:rPr lang="en-US" dirty="0">
                <a:latin typeface="Calibri"/>
                <a:cs typeface="Calibri"/>
              </a:rPr>
              <a:t> video </a:t>
            </a:r>
            <a:r>
              <a:rPr lang="en-US" dirty="0" err="1">
                <a:latin typeface="Calibri"/>
                <a:cs typeface="Calibri"/>
              </a:rPr>
              <a:t>phổ</a:t>
            </a:r>
            <a:r>
              <a:rPr lang="en-US" dirty="0">
                <a:latin typeface="Calibri"/>
                <a:cs typeface="Calibri"/>
              </a:rPr>
              <a:t> </a:t>
            </a:r>
            <a:r>
              <a:rPr lang="en-US" dirty="0" err="1">
                <a:latin typeface="Calibri"/>
                <a:cs typeface="Calibri"/>
              </a:rPr>
              <a:t>biến</a:t>
            </a:r>
            <a:r>
              <a:rPr lang="en-US" dirty="0">
                <a:latin typeface="Calibri"/>
                <a:cs typeface="Calibri"/>
              </a:rPr>
              <a:t>:</a:t>
            </a:r>
            <a:endParaRPr dirty="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21" y="59173"/>
            <a:ext cx="3918564" cy="24213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6624" y="78761"/>
            <a:ext cx="1821149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spc="-2" dirty="0"/>
              <a:t>Các định dạng</a:t>
            </a:r>
            <a:r>
              <a:rPr spc="-26" dirty="0"/>
              <a:t> </a:t>
            </a:r>
            <a:r>
              <a:rPr spc="-4" dirty="0"/>
              <a:t>audio</a:t>
            </a:r>
            <a:endParaRPr dirty="0"/>
          </a:p>
        </p:txBody>
      </p:sp>
      <p:sp>
        <p:nvSpPr>
          <p:cNvPr id="7" name="object 7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6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245350" y="368531"/>
            <a:ext cx="3549604" cy="392506"/>
          </a:xfrm>
          <a:prstGeom prst="rect">
            <a:avLst/>
          </a:prstGeom>
        </p:spPr>
        <p:txBody>
          <a:bodyPr vert="horz" wrap="square" lIns="0" tIns="6686" rIns="0" bIns="0" rtlCol="0">
            <a:spAutoFit/>
          </a:bodyPr>
          <a:lstStyle/>
          <a:p>
            <a:pPr marL="125916" indent="-120344">
              <a:spcBef>
                <a:spcPts val="53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6194" algn="l"/>
              </a:tabLst>
            </a:pPr>
            <a:r>
              <a:rPr dirty="0">
                <a:latin typeface="Calibri"/>
                <a:cs typeface="Calibri"/>
              </a:rPr>
              <a:t>Có </a:t>
            </a:r>
            <a:r>
              <a:rPr spc="2" dirty="0">
                <a:latin typeface="Calibri"/>
                <a:cs typeface="Calibri"/>
              </a:rPr>
              <a:t>ba định </a:t>
            </a:r>
            <a:r>
              <a:rPr dirty="0">
                <a:latin typeface="Calibri"/>
                <a:cs typeface="Calibri"/>
              </a:rPr>
              <a:t>dạng file được </a:t>
            </a:r>
            <a:r>
              <a:rPr spc="2" dirty="0">
                <a:latin typeface="Calibri"/>
                <a:cs typeface="Calibri"/>
              </a:rPr>
              <a:t>hỗ </a:t>
            </a:r>
            <a:r>
              <a:rPr spc="-2" dirty="0">
                <a:latin typeface="Calibri"/>
                <a:cs typeface="Calibri"/>
              </a:rPr>
              <a:t>trợ </a:t>
            </a:r>
            <a:r>
              <a:rPr spc="2" dirty="0">
                <a:latin typeface="Calibri"/>
                <a:cs typeface="Calibri"/>
              </a:rPr>
              <a:t>cho </a:t>
            </a:r>
            <a:r>
              <a:rPr dirty="0">
                <a:latin typeface="Calibri"/>
                <a:cs typeface="Calibri"/>
              </a:rPr>
              <a:t>các phần tử &lt;audio&gt; trong</a:t>
            </a:r>
            <a:r>
              <a:rPr spc="-86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HTML5.</a:t>
            </a:r>
          </a:p>
          <a:p>
            <a:pPr marL="125916" marR="2229" indent="-120344">
              <a:lnSpc>
                <a:spcPts val="983"/>
              </a:lnSpc>
              <a:spcBef>
                <a:spcPts val="31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6194" algn="l"/>
              </a:tabLst>
            </a:pPr>
            <a:r>
              <a:rPr spc="2" dirty="0">
                <a:latin typeface="Calibri"/>
                <a:cs typeface="Calibri"/>
              </a:rPr>
              <a:t>Bảng </a:t>
            </a:r>
            <a:r>
              <a:rPr dirty="0">
                <a:latin typeface="Calibri"/>
                <a:cs typeface="Calibri"/>
              </a:rPr>
              <a:t>sau liệt </a:t>
            </a:r>
            <a:r>
              <a:rPr spc="-9" dirty="0">
                <a:latin typeface="Calibri"/>
                <a:cs typeface="Calibri"/>
              </a:rPr>
              <a:t>kê </a:t>
            </a:r>
            <a:r>
              <a:rPr dirty="0">
                <a:latin typeface="Calibri"/>
                <a:cs typeface="Calibri"/>
              </a:rPr>
              <a:t>các định dạng </a:t>
            </a:r>
            <a:r>
              <a:rPr spc="-2" dirty="0">
                <a:latin typeface="Calibri"/>
                <a:cs typeface="Calibri"/>
              </a:rPr>
              <a:t>tập </a:t>
            </a:r>
            <a:r>
              <a:rPr dirty="0">
                <a:latin typeface="Calibri"/>
                <a:cs typeface="Calibri"/>
              </a:rPr>
              <a:t>tin </a:t>
            </a:r>
            <a:r>
              <a:rPr spc="2" dirty="0">
                <a:latin typeface="Calibri"/>
                <a:cs typeface="Calibri"/>
              </a:rPr>
              <a:t>âm </a:t>
            </a:r>
            <a:r>
              <a:rPr dirty="0">
                <a:latin typeface="Calibri"/>
                <a:cs typeface="Calibri"/>
              </a:rPr>
              <a:t>thanh được </a:t>
            </a:r>
            <a:r>
              <a:rPr spc="2" dirty="0">
                <a:latin typeface="Calibri"/>
                <a:cs typeface="Calibri"/>
              </a:rPr>
              <a:t>hỗ </a:t>
            </a:r>
            <a:r>
              <a:rPr spc="-2" dirty="0">
                <a:latin typeface="Calibri"/>
                <a:cs typeface="Calibri"/>
              </a:rPr>
              <a:t>trợ </a:t>
            </a:r>
            <a:r>
              <a:rPr dirty="0">
                <a:latin typeface="Calibri"/>
                <a:cs typeface="Calibri"/>
              </a:rPr>
              <a:t>bởi các trình </a:t>
            </a:r>
            <a:r>
              <a:rPr spc="-2" dirty="0">
                <a:latin typeface="Calibri"/>
                <a:cs typeface="Calibri"/>
              </a:rPr>
              <a:t>duyệt  </a:t>
            </a:r>
            <a:r>
              <a:rPr dirty="0">
                <a:latin typeface="Calibri"/>
                <a:cs typeface="Calibri"/>
              </a:rPr>
              <a:t>web:</a:t>
            </a:r>
          </a:p>
        </p:txBody>
      </p:sp>
      <p:graphicFrame>
        <p:nvGraphicFramePr>
          <p:cNvPr id="5" name="object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5106352"/>
              </p:ext>
            </p:extLst>
          </p:nvPr>
        </p:nvGraphicFramePr>
        <p:xfrm>
          <a:off x="558364" y="908405"/>
          <a:ext cx="2244461" cy="133282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24190"/>
                <a:gridCol w="462095"/>
                <a:gridCol w="462095"/>
                <a:gridCol w="396081"/>
              </a:tblGrid>
              <a:tr h="258459">
                <a:tc>
                  <a:txBody>
                    <a:bodyPr/>
                    <a:lstStyle/>
                    <a:p>
                      <a:pPr marL="0" algn="ctr">
                        <a:lnSpc>
                          <a:spcPct val="100000"/>
                        </a:lnSpc>
                        <a:spcBef>
                          <a:spcPts val="1525"/>
                        </a:spcBef>
                      </a:pPr>
                      <a:r>
                        <a:rPr sz="7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Browser</a:t>
                      </a:r>
                      <a:r>
                        <a:rPr sz="700" b="1" spc="-3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Support</a:t>
                      </a:r>
                      <a:endParaRPr sz="700" dirty="0">
                        <a:latin typeface="Arial"/>
                        <a:cs typeface="Arial"/>
                      </a:endParaRPr>
                    </a:p>
                  </a:txBody>
                  <a:tcPr marL="0" marR="0" marT="86436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>
                        <a:lnSpc>
                          <a:spcPct val="100000"/>
                        </a:lnSpc>
                        <a:spcBef>
                          <a:spcPts val="1525"/>
                        </a:spcBef>
                      </a:pPr>
                      <a:r>
                        <a:rPr sz="7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MP3</a:t>
                      </a:r>
                      <a:endParaRPr sz="700" dirty="0">
                        <a:latin typeface="Arial"/>
                        <a:cs typeface="Arial"/>
                      </a:endParaRPr>
                    </a:p>
                  </a:txBody>
                  <a:tcPr marL="0" marR="0" marT="86436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>
                        <a:lnSpc>
                          <a:spcPct val="100000"/>
                        </a:lnSpc>
                        <a:spcBef>
                          <a:spcPts val="1525"/>
                        </a:spcBef>
                      </a:pPr>
                      <a:r>
                        <a:rPr sz="700" b="1" spc="-9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WAV</a:t>
                      </a:r>
                      <a:endParaRPr sz="700" dirty="0">
                        <a:latin typeface="Arial"/>
                        <a:cs typeface="Arial"/>
                      </a:endParaRPr>
                    </a:p>
                  </a:txBody>
                  <a:tcPr marL="0" marR="0" marT="86436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>
                        <a:lnSpc>
                          <a:spcPct val="100000"/>
                        </a:lnSpc>
                        <a:spcBef>
                          <a:spcPts val="1525"/>
                        </a:spcBef>
                      </a:pPr>
                      <a:r>
                        <a:rPr sz="7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Ogg</a:t>
                      </a:r>
                      <a:endParaRPr sz="700" dirty="0">
                        <a:latin typeface="Arial"/>
                        <a:cs typeface="Arial"/>
                      </a:endParaRPr>
                    </a:p>
                  </a:txBody>
                  <a:tcPr marL="0" marR="0" marT="86436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C0504D"/>
                    </a:solidFill>
                  </a:tcPr>
                </a:tc>
              </a:tr>
              <a:tr h="21736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 marL="97790">
                        <a:lnSpc>
                          <a:spcPct val="100000"/>
                        </a:lnSpc>
                      </a:pPr>
                      <a:r>
                        <a:rPr sz="600" spc="10" dirty="0">
                          <a:latin typeface="Arial"/>
                          <a:cs typeface="Arial"/>
                        </a:rPr>
                        <a:t>Opera</a:t>
                      </a:r>
                      <a:r>
                        <a:rPr sz="600" spc="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10.6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198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D0D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 marL="98425">
                        <a:lnSpc>
                          <a:spcPct val="100000"/>
                        </a:lnSpc>
                      </a:pPr>
                      <a:r>
                        <a:rPr sz="600" spc="10" dirty="0">
                          <a:latin typeface="Arial"/>
                          <a:cs typeface="Arial"/>
                        </a:rPr>
                        <a:t>No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198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D0D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 marL="98425">
                        <a:lnSpc>
                          <a:spcPct val="100000"/>
                        </a:lnSpc>
                      </a:pPr>
                      <a:r>
                        <a:rPr sz="600" spc="-30" dirty="0">
                          <a:latin typeface="Arial"/>
                          <a:cs typeface="Arial"/>
                        </a:rPr>
                        <a:t>Yes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198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D0D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 marL="98425">
                        <a:lnSpc>
                          <a:spcPct val="100000"/>
                        </a:lnSpc>
                      </a:pPr>
                      <a:r>
                        <a:rPr sz="600" spc="-30" dirty="0">
                          <a:latin typeface="Arial"/>
                          <a:cs typeface="Arial"/>
                        </a:rPr>
                        <a:t>Yes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198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D0D0"/>
                    </a:solidFill>
                  </a:tcPr>
                </a:tc>
              </a:tr>
              <a:tr h="2176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 marL="97790">
                        <a:lnSpc>
                          <a:spcPct val="100000"/>
                        </a:lnSpc>
                      </a:pPr>
                      <a:r>
                        <a:rPr sz="600" spc="10" dirty="0">
                          <a:latin typeface="Arial"/>
                          <a:cs typeface="Arial"/>
                        </a:rPr>
                        <a:t>Apple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Safari</a:t>
                      </a:r>
                      <a:r>
                        <a:rPr sz="6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5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198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 marL="98425">
                        <a:lnSpc>
                          <a:spcPct val="100000"/>
                        </a:lnSpc>
                      </a:pPr>
                      <a:r>
                        <a:rPr sz="600" spc="-30" dirty="0">
                          <a:latin typeface="Arial"/>
                          <a:cs typeface="Arial"/>
                        </a:rPr>
                        <a:t>Yes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198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 marL="98425">
                        <a:lnSpc>
                          <a:spcPct val="100000"/>
                        </a:lnSpc>
                      </a:pPr>
                      <a:r>
                        <a:rPr sz="600" spc="-30" dirty="0">
                          <a:latin typeface="Arial"/>
                          <a:cs typeface="Arial"/>
                        </a:rPr>
                        <a:t>Yes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198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 marL="98425">
                        <a:lnSpc>
                          <a:spcPct val="100000"/>
                        </a:lnSpc>
                      </a:pPr>
                      <a:r>
                        <a:rPr sz="600" spc="10" dirty="0">
                          <a:latin typeface="Arial"/>
                          <a:cs typeface="Arial"/>
                        </a:rPr>
                        <a:t>No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198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</a:tr>
              <a:tr h="2176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 marL="97790">
                        <a:lnSpc>
                          <a:spcPct val="100000"/>
                        </a:lnSpc>
                      </a:pPr>
                      <a:r>
                        <a:rPr sz="600" spc="10" dirty="0">
                          <a:latin typeface="Arial"/>
                          <a:cs typeface="Arial"/>
                        </a:rPr>
                        <a:t>Google Chrome</a:t>
                      </a:r>
                      <a:r>
                        <a:rPr sz="6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6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198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D0D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 marL="98425">
                        <a:lnSpc>
                          <a:spcPct val="100000"/>
                        </a:lnSpc>
                      </a:pPr>
                      <a:r>
                        <a:rPr sz="600" spc="-30" dirty="0">
                          <a:latin typeface="Arial"/>
                          <a:cs typeface="Arial"/>
                        </a:rPr>
                        <a:t>Yes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198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D0D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 marL="98425">
                        <a:lnSpc>
                          <a:spcPct val="100000"/>
                        </a:lnSpc>
                      </a:pPr>
                      <a:r>
                        <a:rPr sz="600" spc="-30" dirty="0">
                          <a:latin typeface="Arial"/>
                          <a:cs typeface="Arial"/>
                        </a:rPr>
                        <a:t>Yes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198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D0D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 marL="98425">
                        <a:lnSpc>
                          <a:spcPct val="100000"/>
                        </a:lnSpc>
                      </a:pPr>
                      <a:r>
                        <a:rPr sz="600" spc="-30" dirty="0">
                          <a:latin typeface="Arial"/>
                          <a:cs typeface="Arial"/>
                        </a:rPr>
                        <a:t>Yes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198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D0D0"/>
                    </a:solidFill>
                  </a:tcPr>
                </a:tc>
              </a:tr>
              <a:tr h="2176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 marL="97790">
                        <a:lnSpc>
                          <a:spcPct val="100000"/>
                        </a:lnSpc>
                      </a:pPr>
                      <a:r>
                        <a:rPr sz="600" spc="10" dirty="0">
                          <a:latin typeface="Arial"/>
                          <a:cs typeface="Arial"/>
                        </a:rPr>
                        <a:t>FireFox</a:t>
                      </a:r>
                      <a:r>
                        <a:rPr sz="6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4.0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198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994"/>
                        </a:spcBef>
                      </a:pPr>
                      <a:r>
                        <a:rPr sz="600" spc="10" dirty="0">
                          <a:latin typeface="Arial"/>
                          <a:cs typeface="Arial"/>
                        </a:rPr>
                        <a:t>No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56396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994"/>
                        </a:spcBef>
                      </a:pPr>
                      <a:r>
                        <a:rPr sz="600" spc="-30" dirty="0">
                          <a:latin typeface="Arial"/>
                          <a:cs typeface="Arial"/>
                        </a:rPr>
                        <a:t>Yes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56396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994"/>
                        </a:spcBef>
                      </a:pPr>
                      <a:r>
                        <a:rPr sz="600" spc="-30" dirty="0">
                          <a:latin typeface="Arial"/>
                          <a:cs typeface="Arial"/>
                        </a:rPr>
                        <a:t>Yes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56396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</a:tr>
              <a:tr h="204047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sz="600" spc="5" dirty="0">
                          <a:latin typeface="Arial"/>
                          <a:cs typeface="Arial"/>
                        </a:rPr>
                        <a:t>Internet Explorer</a:t>
                      </a:r>
                      <a:r>
                        <a:rPr sz="6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9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566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D0D0"/>
                    </a:solidFill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sz="600" spc="-30" dirty="0">
                          <a:latin typeface="Arial"/>
                          <a:cs typeface="Arial"/>
                        </a:rPr>
                        <a:t>Yes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566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D0D0"/>
                    </a:solidFill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sz="600" spc="10" dirty="0">
                          <a:latin typeface="Arial"/>
                          <a:cs typeface="Arial"/>
                        </a:rPr>
                        <a:t>No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566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D0D0"/>
                    </a:solidFill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sz="600" spc="10" dirty="0">
                          <a:latin typeface="Arial"/>
                          <a:cs typeface="Arial"/>
                        </a:rPr>
                        <a:t>No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566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D0D0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21" y="59173"/>
            <a:ext cx="3918564" cy="24213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6624" y="78761"/>
            <a:ext cx="1808496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spc="-2" dirty="0"/>
              <a:t>Các định dạng</a:t>
            </a:r>
            <a:r>
              <a:rPr spc="-33" dirty="0"/>
              <a:t> </a:t>
            </a:r>
            <a:r>
              <a:rPr spc="-2" dirty="0"/>
              <a:t>video</a:t>
            </a:r>
            <a:endParaRPr dirty="0"/>
          </a:p>
        </p:txBody>
      </p:sp>
      <p:sp>
        <p:nvSpPr>
          <p:cNvPr id="7" name="object 7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7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245350" y="368531"/>
            <a:ext cx="3549604" cy="392506"/>
          </a:xfrm>
          <a:prstGeom prst="rect">
            <a:avLst/>
          </a:prstGeom>
        </p:spPr>
        <p:txBody>
          <a:bodyPr vert="horz" wrap="square" lIns="0" tIns="6686" rIns="0" bIns="0" rtlCol="0">
            <a:spAutoFit/>
          </a:bodyPr>
          <a:lstStyle/>
          <a:p>
            <a:pPr marL="125916" indent="-120344">
              <a:spcBef>
                <a:spcPts val="53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6194" algn="l"/>
              </a:tabLst>
            </a:pPr>
            <a:r>
              <a:rPr dirty="0">
                <a:latin typeface="Calibri"/>
                <a:cs typeface="Calibri"/>
              </a:rPr>
              <a:t>Có </a:t>
            </a:r>
            <a:r>
              <a:rPr spc="2" dirty="0">
                <a:latin typeface="Calibri"/>
                <a:cs typeface="Calibri"/>
              </a:rPr>
              <a:t>ba định </a:t>
            </a:r>
            <a:r>
              <a:rPr dirty="0">
                <a:latin typeface="Calibri"/>
                <a:cs typeface="Calibri"/>
              </a:rPr>
              <a:t>dạng file được </a:t>
            </a:r>
            <a:r>
              <a:rPr spc="2" dirty="0">
                <a:latin typeface="Calibri"/>
                <a:cs typeface="Calibri"/>
              </a:rPr>
              <a:t>hỗ </a:t>
            </a:r>
            <a:r>
              <a:rPr spc="-2" dirty="0">
                <a:latin typeface="Calibri"/>
                <a:cs typeface="Calibri"/>
              </a:rPr>
              <a:t>trợ </a:t>
            </a:r>
            <a:r>
              <a:rPr spc="2" dirty="0">
                <a:latin typeface="Calibri"/>
                <a:cs typeface="Calibri"/>
              </a:rPr>
              <a:t>cho </a:t>
            </a:r>
            <a:r>
              <a:rPr dirty="0">
                <a:latin typeface="Calibri"/>
                <a:cs typeface="Calibri"/>
              </a:rPr>
              <a:t>các phần tử &lt;video&gt; trong</a:t>
            </a:r>
            <a:r>
              <a:rPr spc="-97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HTML5.</a:t>
            </a:r>
            <a:endParaRPr>
              <a:latin typeface="Calibri"/>
              <a:cs typeface="Calibri"/>
            </a:endParaRPr>
          </a:p>
          <a:p>
            <a:pPr marL="125916" marR="2229" indent="-120344">
              <a:lnSpc>
                <a:spcPts val="983"/>
              </a:lnSpc>
              <a:spcBef>
                <a:spcPts val="31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6194" algn="l"/>
              </a:tabLst>
            </a:pPr>
            <a:r>
              <a:rPr spc="2" dirty="0">
                <a:latin typeface="Calibri"/>
                <a:cs typeface="Calibri"/>
              </a:rPr>
              <a:t>Bảng </a:t>
            </a:r>
            <a:r>
              <a:rPr dirty="0">
                <a:latin typeface="Calibri"/>
                <a:cs typeface="Calibri"/>
              </a:rPr>
              <a:t>dưới </a:t>
            </a:r>
            <a:r>
              <a:rPr spc="-2" dirty="0">
                <a:latin typeface="Calibri"/>
                <a:cs typeface="Calibri"/>
              </a:rPr>
              <a:t>đây </a:t>
            </a:r>
            <a:r>
              <a:rPr dirty="0">
                <a:latin typeface="Calibri"/>
                <a:cs typeface="Calibri"/>
              </a:rPr>
              <a:t>liệt </a:t>
            </a:r>
            <a:r>
              <a:rPr spc="-13" dirty="0">
                <a:latin typeface="Calibri"/>
                <a:cs typeface="Calibri"/>
              </a:rPr>
              <a:t>kê </a:t>
            </a:r>
            <a:r>
              <a:rPr dirty="0">
                <a:latin typeface="Calibri"/>
                <a:cs typeface="Calibri"/>
              </a:rPr>
              <a:t>các định dạng </a:t>
            </a:r>
            <a:r>
              <a:rPr spc="-2" dirty="0">
                <a:latin typeface="Calibri"/>
                <a:cs typeface="Calibri"/>
              </a:rPr>
              <a:t>tập </a:t>
            </a:r>
            <a:r>
              <a:rPr dirty="0">
                <a:latin typeface="Calibri"/>
                <a:cs typeface="Calibri"/>
              </a:rPr>
              <a:t>tin video được </a:t>
            </a:r>
            <a:r>
              <a:rPr spc="2" dirty="0">
                <a:latin typeface="Calibri"/>
                <a:cs typeface="Calibri"/>
              </a:rPr>
              <a:t>hỗ </a:t>
            </a:r>
            <a:r>
              <a:rPr spc="-2" dirty="0">
                <a:latin typeface="Calibri"/>
                <a:cs typeface="Calibri"/>
              </a:rPr>
              <a:t>trợ </a:t>
            </a:r>
            <a:r>
              <a:rPr dirty="0">
                <a:latin typeface="Calibri"/>
                <a:cs typeface="Calibri"/>
              </a:rPr>
              <a:t>bởi các trình </a:t>
            </a:r>
            <a:r>
              <a:rPr spc="-2" dirty="0">
                <a:latin typeface="Calibri"/>
                <a:cs typeface="Calibri"/>
              </a:rPr>
              <a:t>duyệt  </a:t>
            </a:r>
            <a:r>
              <a:rPr dirty="0">
                <a:latin typeface="Calibri"/>
                <a:cs typeface="Calibri"/>
              </a:rPr>
              <a:t>web:</a:t>
            </a:r>
            <a:endParaRPr>
              <a:latin typeface="Calibri"/>
              <a:cs typeface="Calibri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9748269"/>
              </p:ext>
            </p:extLst>
          </p:nvPr>
        </p:nvGraphicFramePr>
        <p:xfrm>
          <a:off x="789412" y="908405"/>
          <a:ext cx="2244461" cy="133282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24190"/>
                <a:gridCol w="462095"/>
                <a:gridCol w="462095"/>
                <a:gridCol w="396081"/>
              </a:tblGrid>
              <a:tr h="258459">
                <a:tc>
                  <a:txBody>
                    <a:bodyPr/>
                    <a:lstStyle/>
                    <a:p>
                      <a:pPr marL="0" algn="ctr">
                        <a:lnSpc>
                          <a:spcPct val="100000"/>
                        </a:lnSpc>
                        <a:spcBef>
                          <a:spcPts val="1525"/>
                        </a:spcBef>
                      </a:pPr>
                      <a:r>
                        <a:rPr sz="7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Browser</a:t>
                      </a:r>
                      <a:r>
                        <a:rPr sz="700" b="1" spc="-3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Support</a:t>
                      </a:r>
                      <a:endParaRPr sz="700" dirty="0">
                        <a:latin typeface="Arial"/>
                        <a:cs typeface="Arial"/>
                      </a:endParaRPr>
                    </a:p>
                  </a:txBody>
                  <a:tcPr marL="0" marR="0" marT="86436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>
                        <a:lnSpc>
                          <a:spcPct val="100000"/>
                        </a:lnSpc>
                        <a:spcBef>
                          <a:spcPts val="1525"/>
                        </a:spcBef>
                      </a:pPr>
                      <a:r>
                        <a:rPr sz="7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MP3</a:t>
                      </a:r>
                      <a:endParaRPr sz="700" dirty="0">
                        <a:latin typeface="Arial"/>
                        <a:cs typeface="Arial"/>
                      </a:endParaRPr>
                    </a:p>
                  </a:txBody>
                  <a:tcPr marL="0" marR="0" marT="86436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>
                        <a:lnSpc>
                          <a:spcPct val="100000"/>
                        </a:lnSpc>
                        <a:spcBef>
                          <a:spcPts val="1525"/>
                        </a:spcBef>
                      </a:pPr>
                      <a:r>
                        <a:rPr sz="700" b="1" spc="-9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WAV</a:t>
                      </a:r>
                      <a:endParaRPr sz="700" dirty="0">
                        <a:latin typeface="Arial"/>
                        <a:cs typeface="Arial"/>
                      </a:endParaRPr>
                    </a:p>
                  </a:txBody>
                  <a:tcPr marL="0" marR="0" marT="86436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>
                        <a:lnSpc>
                          <a:spcPct val="100000"/>
                        </a:lnSpc>
                        <a:spcBef>
                          <a:spcPts val="1525"/>
                        </a:spcBef>
                      </a:pPr>
                      <a:r>
                        <a:rPr sz="7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Ogg</a:t>
                      </a:r>
                      <a:endParaRPr sz="700" dirty="0">
                        <a:latin typeface="Arial"/>
                        <a:cs typeface="Arial"/>
                      </a:endParaRPr>
                    </a:p>
                  </a:txBody>
                  <a:tcPr marL="0" marR="0" marT="86436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C0504D"/>
                    </a:solidFill>
                  </a:tcPr>
                </a:tc>
              </a:tr>
              <a:tr h="21736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 marL="97790">
                        <a:lnSpc>
                          <a:spcPct val="100000"/>
                        </a:lnSpc>
                      </a:pPr>
                      <a:r>
                        <a:rPr sz="600" spc="10" dirty="0">
                          <a:latin typeface="Arial"/>
                          <a:cs typeface="Arial"/>
                        </a:rPr>
                        <a:t>Opera</a:t>
                      </a:r>
                      <a:r>
                        <a:rPr sz="600" spc="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10.6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198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D0D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 marL="98425">
                        <a:lnSpc>
                          <a:spcPct val="100000"/>
                        </a:lnSpc>
                      </a:pPr>
                      <a:r>
                        <a:rPr sz="600" spc="10" dirty="0">
                          <a:latin typeface="Arial"/>
                          <a:cs typeface="Arial"/>
                        </a:rPr>
                        <a:t>No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198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D0D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 marL="98425">
                        <a:lnSpc>
                          <a:spcPct val="100000"/>
                        </a:lnSpc>
                      </a:pPr>
                      <a:r>
                        <a:rPr sz="600" spc="-30" dirty="0">
                          <a:latin typeface="Arial"/>
                          <a:cs typeface="Arial"/>
                        </a:rPr>
                        <a:t>Yes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198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D0D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 marL="99060">
                        <a:lnSpc>
                          <a:spcPct val="100000"/>
                        </a:lnSpc>
                      </a:pPr>
                      <a:r>
                        <a:rPr sz="600" spc="-30" dirty="0">
                          <a:latin typeface="Arial"/>
                          <a:cs typeface="Arial"/>
                        </a:rPr>
                        <a:t>Yes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198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D0D0"/>
                    </a:solidFill>
                  </a:tcPr>
                </a:tc>
              </a:tr>
              <a:tr h="2176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 marL="97790">
                        <a:lnSpc>
                          <a:spcPct val="100000"/>
                        </a:lnSpc>
                      </a:pPr>
                      <a:r>
                        <a:rPr sz="600" spc="10" dirty="0">
                          <a:latin typeface="Arial"/>
                          <a:cs typeface="Arial"/>
                        </a:rPr>
                        <a:t>Apple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Safari</a:t>
                      </a:r>
                      <a:r>
                        <a:rPr sz="6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5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198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 marL="98425">
                        <a:lnSpc>
                          <a:spcPct val="100000"/>
                        </a:lnSpc>
                      </a:pPr>
                      <a:r>
                        <a:rPr sz="600" spc="-30" dirty="0">
                          <a:latin typeface="Arial"/>
                          <a:cs typeface="Arial"/>
                        </a:rPr>
                        <a:t>Yes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198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 marL="98425">
                        <a:lnSpc>
                          <a:spcPct val="100000"/>
                        </a:lnSpc>
                      </a:pPr>
                      <a:r>
                        <a:rPr sz="600" spc="10" dirty="0">
                          <a:latin typeface="Arial"/>
                          <a:cs typeface="Arial"/>
                        </a:rPr>
                        <a:t>No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198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 marL="99060">
                        <a:lnSpc>
                          <a:spcPct val="100000"/>
                        </a:lnSpc>
                      </a:pPr>
                      <a:r>
                        <a:rPr sz="600" spc="10" dirty="0">
                          <a:latin typeface="Arial"/>
                          <a:cs typeface="Arial"/>
                        </a:rPr>
                        <a:t>No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198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</a:tr>
              <a:tr h="2176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 marL="97790">
                        <a:lnSpc>
                          <a:spcPct val="100000"/>
                        </a:lnSpc>
                      </a:pPr>
                      <a:r>
                        <a:rPr sz="600" spc="10" dirty="0">
                          <a:latin typeface="Arial"/>
                          <a:cs typeface="Arial"/>
                        </a:rPr>
                        <a:t>Google Chrome</a:t>
                      </a:r>
                      <a:r>
                        <a:rPr sz="6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6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198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D0D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 marL="98425">
                        <a:lnSpc>
                          <a:spcPct val="100000"/>
                        </a:lnSpc>
                      </a:pPr>
                      <a:r>
                        <a:rPr sz="600" spc="-30" dirty="0">
                          <a:latin typeface="Arial"/>
                          <a:cs typeface="Arial"/>
                        </a:rPr>
                        <a:t>Yes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198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D0D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 marL="98425">
                        <a:lnSpc>
                          <a:spcPct val="100000"/>
                        </a:lnSpc>
                      </a:pPr>
                      <a:r>
                        <a:rPr sz="600" spc="-30" dirty="0">
                          <a:latin typeface="Arial"/>
                          <a:cs typeface="Arial"/>
                        </a:rPr>
                        <a:t>Yes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198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D0D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 marL="99060">
                        <a:lnSpc>
                          <a:spcPct val="100000"/>
                        </a:lnSpc>
                      </a:pPr>
                      <a:r>
                        <a:rPr sz="600" spc="-30" dirty="0">
                          <a:latin typeface="Arial"/>
                          <a:cs typeface="Arial"/>
                        </a:rPr>
                        <a:t>Yes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198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D0D0"/>
                    </a:solidFill>
                  </a:tcPr>
                </a:tc>
              </a:tr>
              <a:tr h="2176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 marL="97790">
                        <a:lnSpc>
                          <a:spcPct val="100000"/>
                        </a:lnSpc>
                      </a:pPr>
                      <a:r>
                        <a:rPr sz="600" spc="10" dirty="0">
                          <a:latin typeface="Arial"/>
                          <a:cs typeface="Arial"/>
                        </a:rPr>
                        <a:t>FireFox</a:t>
                      </a:r>
                      <a:r>
                        <a:rPr sz="600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4.0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198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994"/>
                        </a:spcBef>
                      </a:pPr>
                      <a:r>
                        <a:rPr sz="600" spc="10" dirty="0">
                          <a:latin typeface="Arial"/>
                          <a:cs typeface="Arial"/>
                        </a:rPr>
                        <a:t>No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56396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994"/>
                        </a:spcBef>
                      </a:pPr>
                      <a:r>
                        <a:rPr sz="600" spc="-30" dirty="0">
                          <a:latin typeface="Arial"/>
                          <a:cs typeface="Arial"/>
                        </a:rPr>
                        <a:t>Yes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56396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marL="99060">
                        <a:lnSpc>
                          <a:spcPct val="100000"/>
                        </a:lnSpc>
                        <a:spcBef>
                          <a:spcPts val="994"/>
                        </a:spcBef>
                      </a:pPr>
                      <a:r>
                        <a:rPr sz="600" spc="-30" dirty="0">
                          <a:latin typeface="Arial"/>
                          <a:cs typeface="Arial"/>
                        </a:rPr>
                        <a:t>Yes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56396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</a:tr>
              <a:tr h="204047"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sz="600" spc="5" dirty="0">
                          <a:latin typeface="Arial"/>
                          <a:cs typeface="Arial"/>
                        </a:rPr>
                        <a:t>Internet Explorer</a:t>
                      </a:r>
                      <a:r>
                        <a:rPr sz="6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9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566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D0D0"/>
                    </a:solidFill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sz="600" spc="-30" dirty="0">
                          <a:latin typeface="Arial"/>
                          <a:cs typeface="Arial"/>
                        </a:rPr>
                        <a:t>Yes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566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D0D0"/>
                    </a:solidFill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sz="600" spc="10" dirty="0">
                          <a:latin typeface="Arial"/>
                          <a:cs typeface="Arial"/>
                        </a:rPr>
                        <a:t>No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566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D0D0"/>
                    </a:solidFill>
                  </a:tcPr>
                </a:tc>
                <a:tc>
                  <a:txBody>
                    <a:bodyPr/>
                    <a:lstStyle/>
                    <a:p>
                      <a:pPr marL="99060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sz="600" spc="10" dirty="0">
                          <a:latin typeface="Arial"/>
                          <a:cs typeface="Arial"/>
                        </a:rPr>
                        <a:t>No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566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D0D0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20" y="38769"/>
            <a:ext cx="3885558" cy="24213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6624" y="58243"/>
            <a:ext cx="2320651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spc="-2" dirty="0"/>
              <a:t>Các </a:t>
            </a:r>
            <a:r>
              <a:rPr spc="-4" dirty="0"/>
              <a:t>phần </a:t>
            </a:r>
            <a:r>
              <a:rPr spc="-2" dirty="0"/>
              <a:t>tử </a:t>
            </a:r>
            <a:r>
              <a:rPr spc="-4" dirty="0"/>
              <a:t>audio</a:t>
            </a:r>
            <a:r>
              <a:rPr spc="-22" dirty="0"/>
              <a:t> </a:t>
            </a:r>
            <a:r>
              <a:rPr spc="-4" dirty="0"/>
              <a:t>HTML5</a:t>
            </a:r>
            <a:endParaRPr dirty="0"/>
          </a:p>
        </p:txBody>
      </p:sp>
      <p:sp>
        <p:nvSpPr>
          <p:cNvPr id="9" name="object 9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8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245350" y="368531"/>
            <a:ext cx="3550154" cy="2132846"/>
          </a:xfrm>
          <a:prstGeom prst="rect">
            <a:avLst/>
          </a:prstGeom>
        </p:spPr>
        <p:txBody>
          <a:bodyPr vert="horz" wrap="square" lIns="0" tIns="6686" rIns="0" bIns="0" rtlCol="0">
            <a:spAutoFit/>
          </a:bodyPr>
          <a:lstStyle/>
          <a:p>
            <a:pPr marL="125916" indent="-120344">
              <a:spcBef>
                <a:spcPts val="53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6194" algn="l"/>
              </a:tabLst>
            </a:pPr>
            <a:r>
              <a:rPr dirty="0">
                <a:latin typeface="Calibri"/>
                <a:cs typeface="Calibri"/>
              </a:rPr>
              <a:t>Phần tử &lt;audio&gt; sẽ giúp các </a:t>
            </a:r>
            <a:r>
              <a:rPr spc="2" dirty="0">
                <a:latin typeface="Calibri"/>
                <a:cs typeface="Calibri"/>
              </a:rPr>
              <a:t>nhà </a:t>
            </a:r>
            <a:r>
              <a:rPr dirty="0">
                <a:latin typeface="Calibri"/>
                <a:cs typeface="Calibri"/>
              </a:rPr>
              <a:t>phát triển </a:t>
            </a:r>
            <a:r>
              <a:rPr spc="2" dirty="0">
                <a:latin typeface="Calibri"/>
                <a:cs typeface="Calibri"/>
              </a:rPr>
              <a:t>nhúng âm </a:t>
            </a:r>
            <a:r>
              <a:rPr dirty="0">
                <a:latin typeface="Calibri"/>
                <a:cs typeface="Calibri"/>
              </a:rPr>
              <a:t>nhạc trên trang</a:t>
            </a:r>
            <a:r>
              <a:rPr spc="-114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web.</a:t>
            </a:r>
          </a:p>
          <a:p>
            <a:pPr marL="125916" indent="-120344">
              <a:spcBef>
                <a:spcPts val="7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6194" algn="l"/>
              </a:tabLst>
            </a:pPr>
            <a:r>
              <a:rPr dirty="0">
                <a:latin typeface="Calibri"/>
                <a:cs typeface="Calibri"/>
              </a:rPr>
              <a:t>Thẻ &lt;audio&gt; </a:t>
            </a:r>
            <a:r>
              <a:rPr spc="-2" dirty="0">
                <a:latin typeface="Calibri"/>
                <a:cs typeface="Calibri"/>
              </a:rPr>
              <a:t>xác </a:t>
            </a:r>
            <a:r>
              <a:rPr spc="2" dirty="0">
                <a:latin typeface="Calibri"/>
                <a:cs typeface="Calibri"/>
              </a:rPr>
              <a:t>định </a:t>
            </a:r>
            <a:r>
              <a:rPr spc="-2" dirty="0">
                <a:latin typeface="Calibri"/>
                <a:cs typeface="Calibri"/>
              </a:rPr>
              <a:t>tập </a:t>
            </a:r>
            <a:r>
              <a:rPr dirty="0">
                <a:latin typeface="Calibri"/>
                <a:cs typeface="Calibri"/>
              </a:rPr>
              <a:t>tin </a:t>
            </a:r>
            <a:r>
              <a:rPr spc="2" dirty="0">
                <a:latin typeface="Calibri"/>
                <a:cs typeface="Calibri"/>
              </a:rPr>
              <a:t>âm thanh </a:t>
            </a:r>
            <a:r>
              <a:rPr dirty="0">
                <a:latin typeface="Calibri"/>
                <a:cs typeface="Calibri"/>
              </a:rPr>
              <a:t>được sử </a:t>
            </a:r>
            <a:r>
              <a:rPr spc="2" dirty="0">
                <a:latin typeface="Calibri"/>
                <a:cs typeface="Calibri"/>
              </a:rPr>
              <a:t>dụng </a:t>
            </a:r>
            <a:r>
              <a:rPr dirty="0">
                <a:latin typeface="Calibri"/>
                <a:cs typeface="Calibri"/>
              </a:rPr>
              <a:t>trong các </a:t>
            </a:r>
            <a:r>
              <a:rPr spc="-2" dirty="0">
                <a:latin typeface="Calibri"/>
                <a:cs typeface="Calibri"/>
              </a:rPr>
              <a:t>tài </a:t>
            </a:r>
            <a:r>
              <a:rPr dirty="0">
                <a:latin typeface="Calibri"/>
                <a:cs typeface="Calibri"/>
              </a:rPr>
              <a:t>liệu</a:t>
            </a:r>
            <a:r>
              <a:rPr spc="-92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HTML.</a:t>
            </a:r>
          </a:p>
          <a:p>
            <a:pPr marL="125916" indent="-120344">
              <a:spcBef>
                <a:spcPts val="9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6194" algn="l"/>
              </a:tabLst>
            </a:pPr>
            <a:r>
              <a:rPr dirty="0">
                <a:latin typeface="Calibri"/>
                <a:cs typeface="Calibri"/>
              </a:rPr>
              <a:t>Thuộc tính </a:t>
            </a:r>
            <a:r>
              <a:rPr spc="-2" dirty="0">
                <a:latin typeface="Calibri"/>
                <a:cs typeface="Calibri"/>
              </a:rPr>
              <a:t>src </a:t>
            </a:r>
            <a:r>
              <a:rPr dirty="0">
                <a:latin typeface="Calibri"/>
                <a:cs typeface="Calibri"/>
              </a:rPr>
              <a:t>được sử </a:t>
            </a:r>
            <a:r>
              <a:rPr spc="2" dirty="0">
                <a:latin typeface="Calibri"/>
                <a:cs typeface="Calibri"/>
              </a:rPr>
              <a:t>dụng </a:t>
            </a:r>
            <a:r>
              <a:rPr dirty="0">
                <a:latin typeface="Calibri"/>
                <a:cs typeface="Calibri"/>
              </a:rPr>
              <a:t>để liên </a:t>
            </a:r>
            <a:r>
              <a:rPr spc="-7" dirty="0">
                <a:latin typeface="Calibri"/>
                <a:cs typeface="Calibri"/>
              </a:rPr>
              <a:t>kết </a:t>
            </a:r>
            <a:r>
              <a:rPr dirty="0">
                <a:latin typeface="Calibri"/>
                <a:cs typeface="Calibri"/>
              </a:rPr>
              <a:t>các </a:t>
            </a:r>
            <a:r>
              <a:rPr spc="-2" dirty="0">
                <a:latin typeface="Calibri"/>
                <a:cs typeface="Calibri"/>
              </a:rPr>
              <a:t>tập </a:t>
            </a:r>
            <a:r>
              <a:rPr dirty="0">
                <a:latin typeface="Calibri"/>
                <a:cs typeface="Calibri"/>
              </a:rPr>
              <a:t>tin </a:t>
            </a:r>
            <a:r>
              <a:rPr spc="2" dirty="0">
                <a:latin typeface="Calibri"/>
                <a:cs typeface="Calibri"/>
              </a:rPr>
              <a:t>âm</a:t>
            </a:r>
            <a:r>
              <a:rPr spc="-7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thanh</a:t>
            </a:r>
            <a:r>
              <a:rPr dirty="0">
                <a:latin typeface="Calibri"/>
                <a:cs typeface="Calibri"/>
              </a:rPr>
              <a:t>.</a:t>
            </a:r>
          </a:p>
          <a:p>
            <a:pPr marL="125916" marR="2229" indent="-120344">
              <a:lnSpc>
                <a:spcPct val="100699"/>
              </a:lnSpc>
              <a:spcBef>
                <a:spcPts val="4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6194" algn="l"/>
              </a:tabLst>
            </a:pPr>
            <a:r>
              <a:rPr spc="2" dirty="0">
                <a:latin typeface="Calibri"/>
                <a:cs typeface="Calibri"/>
              </a:rPr>
              <a:t>Mã </a:t>
            </a:r>
            <a:r>
              <a:rPr dirty="0">
                <a:latin typeface="Calibri"/>
                <a:cs typeface="Calibri"/>
              </a:rPr>
              <a:t>số câu liên quan hiển thị nhúng các </a:t>
            </a:r>
            <a:r>
              <a:rPr spc="-2" dirty="0">
                <a:latin typeface="Calibri"/>
                <a:cs typeface="Calibri"/>
              </a:rPr>
              <a:t>tập </a:t>
            </a:r>
            <a:r>
              <a:rPr dirty="0">
                <a:latin typeface="Calibri"/>
                <a:cs typeface="Calibri"/>
              </a:rPr>
              <a:t>tin âm thanh </a:t>
            </a:r>
            <a:r>
              <a:rPr spc="-2" dirty="0">
                <a:latin typeface="Calibri"/>
                <a:cs typeface="Calibri"/>
              </a:rPr>
              <a:t>trong trang </a:t>
            </a:r>
            <a:r>
              <a:rPr dirty="0">
                <a:latin typeface="Calibri"/>
                <a:cs typeface="Calibri"/>
              </a:rPr>
              <a:t>web bằng  cách sử </a:t>
            </a:r>
            <a:r>
              <a:rPr spc="2" dirty="0">
                <a:latin typeface="Calibri"/>
                <a:cs typeface="Calibri"/>
              </a:rPr>
              <a:t>dụng </a:t>
            </a:r>
            <a:r>
              <a:rPr dirty="0">
                <a:latin typeface="Calibri"/>
                <a:cs typeface="Calibri"/>
              </a:rPr>
              <a:t>thẻ</a:t>
            </a:r>
            <a:r>
              <a:rPr spc="-3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&lt;audio&gt;.</a:t>
            </a:r>
          </a:p>
          <a:p>
            <a:pPr>
              <a:spcBef>
                <a:spcPts val="9"/>
              </a:spcBef>
            </a:pPr>
            <a:endParaRPr sz="700" dirty="0">
              <a:latin typeface="Times New Roman"/>
              <a:cs typeface="Times New Roman"/>
            </a:endParaRPr>
          </a:p>
          <a:p>
            <a:pPr marL="5571">
              <a:spcBef>
                <a:spcPts val="2"/>
              </a:spcBef>
            </a:pPr>
            <a:r>
              <a:rPr sz="700" spc="-2" dirty="0">
                <a:latin typeface="Courier New"/>
                <a:cs typeface="Courier New"/>
              </a:rPr>
              <a:t>&lt;!doctype</a:t>
            </a:r>
            <a:r>
              <a:rPr sz="700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html&gt;</a:t>
            </a:r>
            <a:endParaRPr sz="700" dirty="0">
              <a:latin typeface="Courier New"/>
              <a:cs typeface="Courier New"/>
            </a:endParaRPr>
          </a:p>
          <a:p>
            <a:pPr marL="5571"/>
            <a:r>
              <a:rPr sz="700" spc="-2" dirty="0">
                <a:latin typeface="Courier New"/>
                <a:cs typeface="Courier New"/>
              </a:rPr>
              <a:t>&lt;html&gt;</a:t>
            </a:r>
            <a:endParaRPr sz="700" dirty="0">
              <a:latin typeface="Courier New"/>
              <a:cs typeface="Courier New"/>
            </a:endParaRPr>
          </a:p>
          <a:p>
            <a:pPr marL="112544"/>
            <a:r>
              <a:rPr sz="700" spc="-2" dirty="0">
                <a:latin typeface="Courier New"/>
                <a:cs typeface="Courier New"/>
              </a:rPr>
              <a:t>&lt;head&gt;</a:t>
            </a:r>
            <a:endParaRPr sz="700" dirty="0">
              <a:latin typeface="Courier New"/>
              <a:cs typeface="Courier New"/>
            </a:endParaRPr>
          </a:p>
          <a:p>
            <a:pPr marL="219517"/>
            <a:r>
              <a:rPr sz="700" spc="-2" dirty="0">
                <a:latin typeface="Courier New"/>
                <a:cs typeface="Courier New"/>
              </a:rPr>
              <a:t>&lt;title&gt;audio</a:t>
            </a:r>
            <a:r>
              <a:rPr sz="700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element&lt;/title&gt;</a:t>
            </a:r>
            <a:endParaRPr sz="700" dirty="0">
              <a:latin typeface="Courier New"/>
              <a:cs typeface="Courier New"/>
            </a:endParaRPr>
          </a:p>
          <a:p>
            <a:pPr marL="112544"/>
            <a:r>
              <a:rPr sz="700" spc="-2" dirty="0">
                <a:latin typeface="Courier New"/>
                <a:cs typeface="Courier New"/>
              </a:rPr>
              <a:t>&lt;/head&gt;</a:t>
            </a:r>
            <a:endParaRPr sz="700" dirty="0">
              <a:latin typeface="Courier New"/>
              <a:cs typeface="Courier New"/>
            </a:endParaRPr>
          </a:p>
          <a:p>
            <a:pPr marL="112544"/>
            <a:r>
              <a:rPr sz="700" spc="-2" dirty="0">
                <a:latin typeface="Courier New"/>
                <a:cs typeface="Courier New"/>
              </a:rPr>
              <a:t>&lt;body&gt;</a:t>
            </a:r>
            <a:endParaRPr sz="700" dirty="0">
              <a:latin typeface="Courier New"/>
              <a:cs typeface="Courier New"/>
            </a:endParaRPr>
          </a:p>
          <a:p>
            <a:pPr marL="5571" marR="1389251" indent="213945"/>
            <a:r>
              <a:rPr sz="700" spc="-2" dirty="0">
                <a:latin typeface="Courier New"/>
                <a:cs typeface="Courier New"/>
              </a:rPr>
              <a:t>&lt;audio src=”d:\sourcecodes\audio.mp3”  controls autoplay</a:t>
            </a:r>
            <a:r>
              <a:rPr sz="700" spc="4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loop&gt;</a:t>
            </a:r>
            <a:endParaRPr sz="700" dirty="0">
              <a:latin typeface="Courier New"/>
              <a:cs typeface="Courier New"/>
            </a:endParaRPr>
          </a:p>
          <a:p>
            <a:pPr marL="5571"/>
            <a:r>
              <a:rPr sz="700" spc="-2" dirty="0">
                <a:latin typeface="Courier New"/>
                <a:cs typeface="Courier New"/>
              </a:rPr>
              <a:t>html5 audio not</a:t>
            </a:r>
            <a:r>
              <a:rPr sz="700" spc="7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supported</a:t>
            </a:r>
            <a:endParaRPr sz="700" dirty="0">
              <a:latin typeface="Courier New"/>
              <a:cs typeface="Courier New"/>
            </a:endParaRPr>
          </a:p>
          <a:p>
            <a:pPr marL="219517"/>
            <a:r>
              <a:rPr sz="700" spc="-2" dirty="0">
                <a:latin typeface="Courier New"/>
                <a:cs typeface="Courier New"/>
              </a:rPr>
              <a:t>&lt;/audio&gt;</a:t>
            </a:r>
            <a:endParaRPr sz="700" dirty="0">
              <a:latin typeface="Courier New"/>
              <a:cs typeface="Courier New"/>
            </a:endParaRPr>
          </a:p>
          <a:p>
            <a:pPr marL="112544">
              <a:spcBef>
                <a:spcPts val="2"/>
              </a:spcBef>
            </a:pPr>
            <a:r>
              <a:rPr sz="700" spc="-2" dirty="0">
                <a:latin typeface="Courier New"/>
                <a:cs typeface="Courier New"/>
              </a:rPr>
              <a:t>&lt;/body&gt;</a:t>
            </a:r>
            <a:endParaRPr sz="700" dirty="0">
              <a:latin typeface="Courier New"/>
              <a:cs typeface="Courier New"/>
            </a:endParaRPr>
          </a:p>
          <a:p>
            <a:pPr marL="5571">
              <a:spcBef>
                <a:spcPts val="9"/>
              </a:spcBef>
            </a:pPr>
            <a:r>
              <a:rPr sz="700" spc="-2" dirty="0">
                <a:latin typeface="Courier New"/>
                <a:cs typeface="Courier New"/>
              </a:rPr>
              <a:t>&lt;/html&gt;</a:t>
            </a:r>
            <a:endParaRPr sz="700" dirty="0">
              <a:latin typeface="Courier New"/>
              <a:cs typeface="Courier New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475508" y="1095050"/>
            <a:ext cx="1386285" cy="10134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62073" y="2510454"/>
            <a:ext cx="2727680" cy="27342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32355" y="2560695"/>
            <a:ext cx="2657397" cy="128736"/>
          </a:xfrm>
          <a:prstGeom prst="rect">
            <a:avLst/>
          </a:prstGeom>
        </p:spPr>
        <p:txBody>
          <a:bodyPr vert="horz" wrap="square" lIns="0" tIns="5571" rIns="0" bIns="0" rtlCol="0">
            <a:spAutoFit/>
          </a:bodyPr>
          <a:lstStyle/>
          <a:p>
            <a:pPr marL="5571">
              <a:spcBef>
                <a:spcPts val="44"/>
              </a:spcBef>
            </a:pP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Audio formats frequently used are </a:t>
            </a:r>
            <a:r>
              <a:rPr spc="-22" dirty="0">
                <a:solidFill>
                  <a:srgbClr val="FFFFFF"/>
                </a:solidFill>
                <a:latin typeface="Arial"/>
                <a:cs typeface="Arial"/>
              </a:rPr>
              <a:t>wav,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ogg, and</a:t>
            </a:r>
            <a:r>
              <a:rPr spc="7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mp3.</a:t>
            </a:r>
            <a:endParaRPr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9643694"/>
              </p:ext>
            </p:extLst>
          </p:nvPr>
        </p:nvGraphicFramePr>
        <p:xfrm>
          <a:off x="220432" y="1467448"/>
          <a:ext cx="3568798" cy="137979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70649"/>
                <a:gridCol w="2798149"/>
              </a:tblGrid>
              <a:tr h="271187">
                <a:tc>
                  <a:txBody>
                    <a:bodyPr/>
                    <a:lstStyle/>
                    <a:p>
                      <a:pPr marL="0" algn="ctr">
                        <a:lnSpc>
                          <a:spcPct val="100000"/>
                        </a:lnSpc>
                      </a:pPr>
                      <a:r>
                        <a:rPr sz="700" b="1" spc="-5" dirty="0" err="1" smtClean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Các</a:t>
                      </a:r>
                      <a:r>
                        <a:rPr sz="700" b="1" spc="-5" dirty="0" smtClean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thuộc</a:t>
                      </a:r>
                      <a:r>
                        <a:rPr sz="700" b="1" spc="-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tính</a:t>
                      </a:r>
                      <a:endParaRPr sz="700" dirty="0">
                        <a:latin typeface="Arial"/>
                        <a:cs typeface="Arial"/>
                      </a:endParaRPr>
                    </a:p>
                  </a:txBody>
                  <a:tcPr marL="0" marR="0" marT="283" marB="0" anchor="ctr">
                    <a:solidFill>
                      <a:srgbClr val="943735"/>
                    </a:solidFill>
                  </a:tcPr>
                </a:tc>
                <a:tc>
                  <a:txBody>
                    <a:bodyPr/>
                    <a:lstStyle/>
                    <a:p>
                      <a:pPr marL="60325" algn="ctr">
                        <a:lnSpc>
                          <a:spcPct val="100000"/>
                        </a:lnSpc>
                        <a:spcBef>
                          <a:spcPts val="1525"/>
                        </a:spcBef>
                      </a:pPr>
                      <a:r>
                        <a:rPr sz="700" b="1" spc="-10" dirty="0" err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Mô</a:t>
                      </a:r>
                      <a:r>
                        <a:rPr sz="7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b="1" spc="-10" dirty="0" err="1" smtClean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tả</a:t>
                      </a:r>
                      <a:endParaRPr sz="700" dirty="0">
                        <a:latin typeface="Arial"/>
                        <a:cs typeface="Arial"/>
                      </a:endParaRPr>
                    </a:p>
                  </a:txBody>
                  <a:tcPr marL="0" marR="0" marT="86436" marB="0">
                    <a:solidFill>
                      <a:srgbClr val="943735"/>
                    </a:solidFill>
                  </a:tcPr>
                </a:tc>
              </a:tr>
              <a:tr h="24105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sz="600" spc="10" dirty="0">
                          <a:latin typeface="Arial"/>
                          <a:cs typeface="Arial"/>
                        </a:rPr>
                        <a:t>autoplay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1984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marL="151130" marR="82550">
                        <a:lnSpc>
                          <a:spcPct val="103099"/>
                        </a:lnSpc>
                        <a:spcBef>
                          <a:spcPts val="950"/>
                        </a:spcBef>
                      </a:pPr>
                      <a:r>
                        <a:rPr sz="600" spc="5" dirty="0">
                          <a:latin typeface="Arial"/>
                          <a:cs typeface="Arial"/>
                        </a:rPr>
                        <a:t>Thuộc tính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này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xác định có nên bắt đầu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hay không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chơi tệp </a:t>
                      </a:r>
                      <a:r>
                        <a:rPr sz="600" spc="15" dirty="0">
                          <a:latin typeface="Arial"/>
                          <a:cs typeface="Arial"/>
                        </a:rPr>
                        <a:t>âm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thanh khi nó được  tải</a:t>
                      </a:r>
                      <a:endParaRPr sz="600" dirty="0">
                        <a:latin typeface="Arial"/>
                        <a:cs typeface="Arial"/>
                      </a:endParaRPr>
                    </a:p>
                  </a:txBody>
                  <a:tcPr marL="0" marR="0" marT="53846" marB="0">
                    <a:solidFill>
                      <a:srgbClr val="D6E3BC"/>
                    </a:solidFill>
                  </a:tcPr>
                </a:tc>
              </a:tr>
              <a:tr h="1928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600" dirty="0">
                        <a:latin typeface="Times New Roman"/>
                        <a:cs typeface="Times New Roman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sz="600" spc="5" dirty="0">
                          <a:latin typeface="Arial"/>
                          <a:cs typeface="Arial"/>
                        </a:rPr>
                        <a:t>autobuffer</a:t>
                      </a:r>
                      <a:endParaRPr sz="600" dirty="0">
                        <a:latin typeface="Arial"/>
                        <a:cs typeface="Arial"/>
                      </a:endParaRPr>
                    </a:p>
                  </a:txBody>
                  <a:tcPr marL="0" marR="0" marT="1984" marB="0">
                    <a:solidFill>
                      <a:srgbClr val="F1DCDB"/>
                    </a:solidFill>
                  </a:tcPr>
                </a:tc>
                <a:tc>
                  <a:txBody>
                    <a:bodyPr/>
                    <a:lstStyle/>
                    <a:p>
                      <a:pPr marL="151130">
                        <a:lnSpc>
                          <a:spcPct val="100000"/>
                        </a:lnSpc>
                        <a:spcBef>
                          <a:spcPts val="994"/>
                        </a:spcBef>
                      </a:pPr>
                      <a:r>
                        <a:rPr sz="600" spc="10" dirty="0">
                          <a:latin typeface="Arial"/>
                          <a:cs typeface="Arial"/>
                        </a:rPr>
                        <a:t>Thuộc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tính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này tự động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tạo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bộ </a:t>
                      </a:r>
                      <a:r>
                        <a:rPr sz="600" spc="15" dirty="0">
                          <a:latin typeface="Arial"/>
                          <a:cs typeface="Arial"/>
                        </a:rPr>
                        <a:t>đệm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khi bắt</a:t>
                      </a:r>
                      <a:r>
                        <a:rPr sz="600" spc="-1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đầu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56396" marB="0">
                    <a:solidFill>
                      <a:srgbClr val="F1DCDB"/>
                    </a:solidFill>
                  </a:tcPr>
                </a:tc>
              </a:tr>
              <a:tr h="25310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600" spc="5" dirty="0">
                          <a:latin typeface="Arial"/>
                          <a:cs typeface="Arial"/>
                        </a:rPr>
                        <a:t>controls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1984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marL="151130" marR="80010">
                        <a:lnSpc>
                          <a:spcPct val="103099"/>
                        </a:lnSpc>
                        <a:spcBef>
                          <a:spcPts val="950"/>
                        </a:spcBef>
                      </a:pPr>
                      <a:r>
                        <a:rPr sz="600" spc="5" dirty="0">
                          <a:latin typeface="Arial"/>
                          <a:cs typeface="Arial"/>
                        </a:rPr>
                        <a:t>Thuộc tính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này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xác định các tính năng điều khiển </a:t>
                      </a:r>
                      <a:r>
                        <a:rPr sz="600" spc="15" dirty="0">
                          <a:latin typeface="Arial"/>
                          <a:cs typeface="Arial"/>
                        </a:rPr>
                        <a:t>âm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thanh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sẽ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được hiển thị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hay  không chẳng hạn như resume, pause, </a:t>
                      </a:r>
                      <a:r>
                        <a:rPr sz="600" spc="-15" dirty="0">
                          <a:latin typeface="Arial"/>
                          <a:cs typeface="Arial"/>
                        </a:rPr>
                        <a:t>play,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and volume</a:t>
                      </a:r>
                      <a:r>
                        <a:rPr sz="600" spc="-8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buttons</a:t>
                      </a:r>
                      <a:endParaRPr sz="600" dirty="0">
                        <a:latin typeface="Arial"/>
                        <a:cs typeface="Arial"/>
                      </a:endParaRPr>
                    </a:p>
                  </a:txBody>
                  <a:tcPr marL="0" marR="0" marT="53846" marB="0">
                    <a:solidFill>
                      <a:srgbClr val="D6E3BC"/>
                    </a:solidFill>
                  </a:tcPr>
                </a:tc>
              </a:tr>
              <a:tr h="1928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500" dirty="0">
                        <a:latin typeface="Times New Roman"/>
                        <a:cs typeface="Times New Roman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sz="600" spc="5" dirty="0">
                          <a:latin typeface="Arial"/>
                          <a:cs typeface="Arial"/>
                        </a:rPr>
                        <a:t>loop</a:t>
                      </a:r>
                      <a:endParaRPr sz="600" dirty="0">
                        <a:latin typeface="Arial"/>
                        <a:cs typeface="Arial"/>
                      </a:endParaRPr>
                    </a:p>
                  </a:txBody>
                  <a:tcPr marL="0" marR="0" marT="1417" marB="0">
                    <a:solidFill>
                      <a:srgbClr val="F1DCDB"/>
                    </a:solidFill>
                  </a:tcPr>
                </a:tc>
                <a:tc>
                  <a:txBody>
                    <a:bodyPr/>
                    <a:lstStyle/>
                    <a:p>
                      <a:pPr marL="151130">
                        <a:lnSpc>
                          <a:spcPct val="100000"/>
                        </a:lnSpc>
                        <a:spcBef>
                          <a:spcPts val="755"/>
                        </a:spcBef>
                      </a:pPr>
                      <a:r>
                        <a:rPr sz="600" spc="10" dirty="0">
                          <a:latin typeface="Arial"/>
                          <a:cs typeface="Arial"/>
                        </a:rPr>
                        <a:t>Thuộc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tính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này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xác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định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liệu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để phát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lại </a:t>
                      </a:r>
                      <a:r>
                        <a:rPr sz="600" spc="15" dirty="0">
                          <a:latin typeface="Arial"/>
                          <a:cs typeface="Arial"/>
                        </a:rPr>
                        <a:t>âm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thanh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một khi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nó đã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dừng</a:t>
                      </a:r>
                      <a:r>
                        <a:rPr sz="600" spc="-1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lại</a:t>
                      </a:r>
                      <a:endParaRPr sz="600" dirty="0">
                        <a:latin typeface="Arial"/>
                        <a:cs typeface="Arial"/>
                      </a:endParaRPr>
                    </a:p>
                  </a:txBody>
                  <a:tcPr marL="0" marR="0" marT="42793" marB="0">
                    <a:solidFill>
                      <a:srgbClr val="F1DCDB"/>
                    </a:solidFill>
                  </a:tcPr>
                </a:tc>
              </a:tr>
              <a:tr h="228752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755"/>
                        </a:spcBef>
                      </a:pPr>
                      <a:r>
                        <a:rPr sz="600" spc="10" dirty="0">
                          <a:latin typeface="Arial"/>
                          <a:cs typeface="Arial"/>
                        </a:rPr>
                        <a:t>preload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42793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marL="151130" marR="81280">
                        <a:lnSpc>
                          <a:spcPct val="103200"/>
                        </a:lnSpc>
                        <a:spcBef>
                          <a:spcPts val="705"/>
                        </a:spcBef>
                      </a:pPr>
                      <a:r>
                        <a:rPr sz="600" spc="5" dirty="0">
                          <a:latin typeface="Arial"/>
                          <a:cs typeface="Arial"/>
                        </a:rPr>
                        <a:t>Thuộc tính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này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xác định </a:t>
                      </a:r>
                      <a:r>
                        <a:rPr sz="600" spc="0" dirty="0">
                          <a:latin typeface="Arial"/>
                          <a:cs typeface="Arial"/>
                        </a:rPr>
                        <a:t>liệu </a:t>
                      </a:r>
                      <a:r>
                        <a:rPr sz="600" spc="15" dirty="0">
                          <a:latin typeface="Arial"/>
                          <a:cs typeface="Arial"/>
                        </a:rPr>
                        <a:t>âm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thanh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đã được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nạp khi tải trang và sẵn sàng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để 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thực</a:t>
                      </a:r>
                      <a:r>
                        <a:rPr sz="6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hiện</a:t>
                      </a:r>
                      <a:endParaRPr sz="600" dirty="0">
                        <a:latin typeface="Arial"/>
                        <a:cs typeface="Arial"/>
                      </a:endParaRPr>
                    </a:p>
                  </a:txBody>
                  <a:tcPr marL="0" marR="0" marT="39959" marB="0">
                    <a:solidFill>
                      <a:srgbClr val="D6E3BC"/>
                    </a:solidFill>
                  </a:tcPr>
                </a:tc>
              </a:tr>
            </a:tbl>
          </a:graphicData>
        </a:graphic>
      </p:graphicFrame>
      <p:sp>
        <p:nvSpPr>
          <p:cNvPr id="4" name="object 4"/>
          <p:cNvSpPr/>
          <p:nvPr/>
        </p:nvSpPr>
        <p:spPr>
          <a:xfrm>
            <a:off x="4621" y="59173"/>
            <a:ext cx="3918564" cy="24213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16624" y="78761"/>
            <a:ext cx="2558575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spc="-2" dirty="0"/>
              <a:t>Các thuộc tính của thẻ</a:t>
            </a:r>
            <a:r>
              <a:rPr spc="-18" dirty="0"/>
              <a:t> </a:t>
            </a:r>
            <a:r>
              <a:rPr spc="-4" dirty="0"/>
              <a:t>audio</a:t>
            </a:r>
            <a:endParaRPr dirty="0"/>
          </a:p>
        </p:txBody>
      </p:sp>
      <p:sp>
        <p:nvSpPr>
          <p:cNvPr id="11" name="object 11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9</a:t>
            </a:fld>
            <a:endParaRPr dirty="0"/>
          </a:p>
        </p:txBody>
      </p:sp>
      <p:sp>
        <p:nvSpPr>
          <p:cNvPr id="6" name="object 6"/>
          <p:cNvSpPr/>
          <p:nvPr/>
        </p:nvSpPr>
        <p:spPr>
          <a:xfrm>
            <a:off x="161733" y="398571"/>
            <a:ext cx="3686197" cy="2543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63053" y="605339"/>
            <a:ext cx="3684876" cy="35164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61733" y="901886"/>
            <a:ext cx="3686197" cy="25913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32148" y="442101"/>
            <a:ext cx="3615781" cy="998205"/>
          </a:xfrm>
          <a:prstGeom prst="rect">
            <a:avLst/>
          </a:prstGeom>
        </p:spPr>
        <p:txBody>
          <a:bodyPr vert="horz" wrap="square" lIns="0" tIns="5571" rIns="0" bIns="0" rtlCol="0">
            <a:spAutoFit/>
          </a:bodyPr>
          <a:lstStyle/>
          <a:p>
            <a:pPr marL="5571">
              <a:spcBef>
                <a:spcPts val="44"/>
              </a:spcBef>
            </a:pP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Thuộc tính cung cấp thông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tin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bổ sung cho trình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duyệt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về các từ</a:t>
            </a:r>
            <a:r>
              <a:rPr spc="22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khóa.</a:t>
            </a:r>
            <a:endParaRPr dirty="0">
              <a:latin typeface="Arial"/>
              <a:cs typeface="Arial"/>
            </a:endParaRPr>
          </a:p>
          <a:p>
            <a:pPr marL="6964" marR="2229">
              <a:lnSpc>
                <a:spcPts val="820"/>
              </a:lnSpc>
              <a:spcBef>
                <a:spcPts val="717"/>
              </a:spcBef>
            </a:pP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HTML5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có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một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số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thuộc tính để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kiểm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soát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các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giao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diện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của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chức năng khác 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nhau.</a:t>
            </a:r>
            <a:endParaRPr dirty="0">
              <a:latin typeface="Arial"/>
              <a:cs typeface="Arial"/>
            </a:endParaRPr>
          </a:p>
          <a:p>
            <a:pPr marL="5850">
              <a:spcBef>
                <a:spcPts val="627"/>
              </a:spcBef>
            </a:pP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HTML5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có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các thuộc tính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sau cho các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phần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tử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&lt;audio</a:t>
            </a:r>
            <a:r>
              <a:rPr spc="-4" dirty="0" smtClean="0">
                <a:solidFill>
                  <a:srgbClr val="FFFFFF"/>
                </a:solidFill>
                <a:latin typeface="Arial"/>
                <a:cs typeface="Arial"/>
              </a:rPr>
              <a:t>&gt;.</a:t>
            </a:r>
            <a:endParaRPr lang="vi-VN" spc="-4" dirty="0" smtClean="0">
              <a:solidFill>
                <a:srgbClr val="FFFFFF"/>
              </a:solidFill>
              <a:latin typeface="Arial"/>
              <a:cs typeface="Arial"/>
            </a:endParaRPr>
          </a:p>
          <a:p>
            <a:pPr marL="5850">
              <a:spcBef>
                <a:spcPts val="627"/>
              </a:spcBef>
            </a:pPr>
            <a:endParaRPr dirty="0">
              <a:latin typeface="Arial"/>
              <a:cs typeface="Arial"/>
            </a:endParaRPr>
          </a:p>
          <a:p>
            <a:pPr marL="139287" indent="-120344">
              <a:spcBef>
                <a:spcPts val="412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39566" algn="l"/>
              </a:tabLst>
            </a:pPr>
            <a:r>
              <a:rPr spc="2" dirty="0">
                <a:latin typeface="Calibri"/>
                <a:cs typeface="Calibri"/>
              </a:rPr>
              <a:t>Bảng </a:t>
            </a:r>
            <a:r>
              <a:rPr dirty="0">
                <a:latin typeface="Calibri"/>
                <a:cs typeface="Calibri"/>
              </a:rPr>
              <a:t>dưới </a:t>
            </a:r>
            <a:r>
              <a:rPr spc="-2" dirty="0">
                <a:latin typeface="Calibri"/>
                <a:cs typeface="Calibri"/>
              </a:rPr>
              <a:t>đây </a:t>
            </a:r>
            <a:r>
              <a:rPr dirty="0">
                <a:latin typeface="Calibri"/>
                <a:cs typeface="Calibri"/>
              </a:rPr>
              <a:t>liệt </a:t>
            </a:r>
            <a:r>
              <a:rPr spc="-9" dirty="0">
                <a:latin typeface="Calibri"/>
                <a:cs typeface="Calibri"/>
              </a:rPr>
              <a:t>kê </a:t>
            </a:r>
            <a:r>
              <a:rPr spc="2" dirty="0">
                <a:latin typeface="Calibri"/>
                <a:cs typeface="Calibri"/>
              </a:rPr>
              <a:t>một </a:t>
            </a:r>
            <a:r>
              <a:rPr dirty="0">
                <a:latin typeface="Calibri"/>
                <a:cs typeface="Calibri"/>
              </a:rPr>
              <a:t>số các </a:t>
            </a:r>
            <a:r>
              <a:rPr spc="2" dirty="0">
                <a:latin typeface="Calibri"/>
                <a:cs typeface="Calibri"/>
              </a:rPr>
              <a:t>thuộc </a:t>
            </a:r>
            <a:r>
              <a:rPr dirty="0">
                <a:latin typeface="Calibri"/>
                <a:cs typeface="Calibri"/>
              </a:rPr>
              <a:t>tính thẻ</a:t>
            </a:r>
            <a:r>
              <a:rPr spc="-64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&lt;audio&gt;.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heme1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Theme1</Template>
  <TotalTime>37</TotalTime>
  <Words>2779</Words>
  <Application>Microsoft Office PowerPoint</Application>
  <PresentationFormat>Custom</PresentationFormat>
  <Paragraphs>402</Paragraphs>
  <Slides>24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5" baseType="lpstr">
      <vt:lpstr>Theme1</vt:lpstr>
      <vt:lpstr>PowerPoint Presentation</vt:lpstr>
      <vt:lpstr>Mục tiêu</vt:lpstr>
      <vt:lpstr>Giới thiệu</vt:lpstr>
      <vt:lpstr>Đa phương tiện trong HTML5</vt:lpstr>
      <vt:lpstr>Các kiểu audio và video được hỗ trợ</vt:lpstr>
      <vt:lpstr>Các định dạng audio</vt:lpstr>
      <vt:lpstr>Các định dạng video</vt:lpstr>
      <vt:lpstr>Các phần tử audio HTML5</vt:lpstr>
      <vt:lpstr>Các thuộc tính của thẻ audio</vt:lpstr>
      <vt:lpstr>Tạo tệp tin audio</vt:lpstr>
      <vt:lpstr>Phần tử video trong HTML5</vt:lpstr>
      <vt:lpstr>Các thuộc tính của thẻ video</vt:lpstr>
      <vt:lpstr>Chuẩn bị tải video</vt:lpstr>
      <vt:lpstr>Ví dụ</vt:lpstr>
      <vt:lpstr>Thiết lập kích thước video</vt:lpstr>
      <vt:lpstr>Chuyển đổi các tệp video</vt:lpstr>
      <vt:lpstr>Khả năng truy cập các phần tử audio và video 1-2</vt:lpstr>
      <vt:lpstr>Khả năng truy cập các phần tử audio và video 2-2</vt:lpstr>
      <vt:lpstr>Theo dõi phần tử 1-3</vt:lpstr>
      <vt:lpstr>Theo dõi phần tử 2-3</vt:lpstr>
      <vt:lpstr>Theo dõi phần tử 3-3</vt:lpstr>
      <vt:lpstr>Khả năng truy cập các phần tử audio và video</vt:lpstr>
      <vt:lpstr>Tổng kết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Session 11 XP</dc:title>
  <dc:creator>Aptech Limited</dc:creator>
  <cp:lastModifiedBy>Trung Hoàng</cp:lastModifiedBy>
  <cp:revision>6</cp:revision>
  <dcterms:created xsi:type="dcterms:W3CDTF">2017-10-24T08:48:40Z</dcterms:created>
  <dcterms:modified xsi:type="dcterms:W3CDTF">2017-10-26T01:55:59Z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2016-08-05T00:00:00Z</vt:filetime>
  </property>
  <property fmtid="{D5CDD505-2E9C-101B-9397-08002B2CF9AE}" pid="3" name="Creator">
    <vt:lpwstr>Microsoft® PowerPoint® 2013</vt:lpwstr>
  </property>
  <property fmtid="{D5CDD505-2E9C-101B-9397-08002B2CF9AE}" pid="4" name="LastSaved">
    <vt:filetime>2017-10-24T00:00:00Z</vt:filetime>
  </property>
</Properties>
</file>